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72288" autoAdjust="0"/>
  </p:normalViewPr>
  <p:slideViewPr>
    <p:cSldViewPr snapToGrid="0">
      <p:cViewPr>
        <p:scale>
          <a:sx n="93" d="100"/>
          <a:sy n="93" d="100"/>
        </p:scale>
        <p:origin x="150" y="107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5E6D6-832B-4420-BFF5-CB64998D0DA3}" type="datetimeFigureOut">
              <a:rPr lang="en-US" smtClean="0"/>
              <a:pPr/>
              <a:t>05-Sep-17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80DD5-5F35-4712-8C93-E503882CC406}" type="slidenum">
              <a:rPr lang="en-US" smtClean="0"/>
              <a:pPr/>
              <a:t>‹#›</a:t>
            </a:fld>
            <a:endParaRPr lang="en-US"/>
          </a:p>
        </p:txBody>
      </p:sp>
    </p:spTree>
    <p:extLst>
      <p:ext uri="{BB962C8B-B14F-4D97-AF65-F5344CB8AC3E}">
        <p14:creationId xmlns:p14="http://schemas.microsoft.com/office/powerpoint/2010/main" xmlns="" val="180016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economist monitor various changes in the external environment such as regulatory, reimbursement changes and managed care arrangements in advising the senior management on different threats and opportunities in health related issues with suggested action plans. </a:t>
            </a:r>
          </a:p>
          <a:p>
            <a:r>
              <a:rPr lang="en-US" sz="1200" kern="1200" dirty="0" smtClean="0">
                <a:solidFill>
                  <a:schemeClr val="tx1"/>
                </a:solidFill>
                <a:effectLst/>
                <a:latin typeface="+mn-lt"/>
                <a:ea typeface="+mn-ea"/>
                <a:cs typeface="+mn-cs"/>
              </a:rPr>
              <a:t>The health economist work together with sales and marketing officers to develop health economics, as well as, cost effectiveness techniques that are interactive in health and other promotional tools for sales representative uses in hospitals.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Moreover, they form the necessary alliances with other corporate head office colleagues in healthcare system to perform clinical trial program. They also evaluate all the clinical trial data and then find out whether the available data can support a successful PBS submission.</a:t>
            </a:r>
          </a:p>
          <a:p>
            <a:endParaRPr lang="en-US" dirty="0"/>
          </a:p>
        </p:txBody>
      </p:sp>
      <p:sp>
        <p:nvSpPr>
          <p:cNvPr id="4" name="Slide Number Placeholder 3"/>
          <p:cNvSpPr>
            <a:spLocks noGrp="1"/>
          </p:cNvSpPr>
          <p:nvPr>
            <p:ph type="sldNum" sz="quarter" idx="10"/>
          </p:nvPr>
        </p:nvSpPr>
        <p:spPr/>
        <p:txBody>
          <a:bodyPr/>
          <a:lstStyle/>
          <a:p>
            <a:fld id="{C5480DD5-5F35-4712-8C93-E503882CC406}" type="slidenum">
              <a:rPr lang="en-US" smtClean="0"/>
              <a:pPr/>
              <a:t>2</a:t>
            </a:fld>
            <a:endParaRPr lang="en-US"/>
          </a:p>
        </p:txBody>
      </p:sp>
    </p:spTree>
    <p:extLst>
      <p:ext uri="{BB962C8B-B14F-4D97-AF65-F5344CB8AC3E}">
        <p14:creationId xmlns:p14="http://schemas.microsoft.com/office/powerpoint/2010/main" xmlns="" val="230128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personnel conduct planning workshops while acting as a key opinion leaders to determine different appropriate clinical endpoints, as well as, outcome measures of health activities. </a:t>
            </a:r>
          </a:p>
          <a:p>
            <a:r>
              <a:rPr lang="en-US" sz="1200" kern="1200" dirty="0" smtClean="0">
                <a:solidFill>
                  <a:schemeClr val="tx1"/>
                </a:solidFill>
                <a:effectLst/>
                <a:latin typeface="+mn-lt"/>
                <a:ea typeface="+mn-ea"/>
                <a:cs typeface="+mn-cs"/>
              </a:rPr>
              <a:t>They perform analysis on the disease specific quality of life questionnaires that are used in incorporation of the health care clinical trial program. </a:t>
            </a:r>
          </a:p>
          <a:p>
            <a:r>
              <a:rPr lang="en-US" sz="1200" kern="1200" dirty="0" smtClean="0">
                <a:solidFill>
                  <a:schemeClr val="tx1"/>
                </a:solidFill>
                <a:effectLst/>
                <a:latin typeface="+mn-lt"/>
                <a:ea typeface="+mn-ea"/>
                <a:cs typeface="+mn-cs"/>
              </a:rPr>
              <a:t>They also liaise with the Medicines practitioners, the reimbursement authorities and external health consultants to ensure that the health care organizations are regarded as a leader in providing quality health services.</a:t>
            </a:r>
          </a:p>
          <a:p>
            <a:endParaRPr lang="en-US" dirty="0"/>
          </a:p>
        </p:txBody>
      </p:sp>
      <p:sp>
        <p:nvSpPr>
          <p:cNvPr id="4" name="Slide Number Placeholder 3"/>
          <p:cNvSpPr>
            <a:spLocks noGrp="1"/>
          </p:cNvSpPr>
          <p:nvPr>
            <p:ph type="sldNum" sz="quarter" idx="10"/>
          </p:nvPr>
        </p:nvSpPr>
        <p:spPr/>
        <p:txBody>
          <a:bodyPr/>
          <a:lstStyle/>
          <a:p>
            <a:fld id="{C5480DD5-5F35-4712-8C93-E503882CC406}" type="slidenum">
              <a:rPr lang="en-US" smtClean="0"/>
              <a:pPr/>
              <a:t>3</a:t>
            </a:fld>
            <a:endParaRPr lang="en-US"/>
          </a:p>
        </p:txBody>
      </p:sp>
    </p:spTree>
    <p:extLst>
      <p:ext uri="{BB962C8B-B14F-4D97-AF65-F5344CB8AC3E}">
        <p14:creationId xmlns:p14="http://schemas.microsoft.com/office/powerpoint/2010/main" xmlns="" val="356962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health economist is responsible for preparing the health economic submissions to support listing, tender submission, hospital formulary submission and applications for new indications. The reports are also used for line extensions, new pack sizes and new formulations of health policy that lowers price of various health related activities.</a:t>
            </a:r>
          </a:p>
          <a:p>
            <a:r>
              <a:rPr lang="en-US" sz="1200" kern="1200" dirty="0" smtClean="0">
                <a:solidFill>
                  <a:schemeClr val="tx1"/>
                </a:solidFill>
                <a:effectLst/>
                <a:latin typeface="+mn-lt"/>
                <a:ea typeface="+mn-ea"/>
                <a:cs typeface="+mn-cs"/>
              </a:rPr>
              <a:t>The also design health economics models that is incorporated in the epidemiological data to be used in reflecting the key elements of the clinical management process. They then use modeling to relate various clinical trial endpoints in order to achieve subsequent events and to find out the efficacy necessary to justify the product’s price.</a:t>
            </a:r>
          </a:p>
          <a:p>
            <a:endParaRPr lang="en-US" dirty="0"/>
          </a:p>
        </p:txBody>
      </p:sp>
      <p:sp>
        <p:nvSpPr>
          <p:cNvPr id="4" name="Slide Number Placeholder 3"/>
          <p:cNvSpPr>
            <a:spLocks noGrp="1"/>
          </p:cNvSpPr>
          <p:nvPr>
            <p:ph type="sldNum" sz="quarter" idx="10"/>
          </p:nvPr>
        </p:nvSpPr>
        <p:spPr/>
        <p:txBody>
          <a:bodyPr/>
          <a:lstStyle/>
          <a:p>
            <a:fld id="{C5480DD5-5F35-4712-8C93-E503882CC406}" type="slidenum">
              <a:rPr lang="en-US" smtClean="0"/>
              <a:pPr/>
              <a:t>4</a:t>
            </a:fld>
            <a:endParaRPr lang="en-US"/>
          </a:p>
        </p:txBody>
      </p:sp>
    </p:spTree>
    <p:extLst>
      <p:ext uri="{BB962C8B-B14F-4D97-AF65-F5344CB8AC3E}">
        <p14:creationId xmlns:p14="http://schemas.microsoft.com/office/powerpoint/2010/main" xmlns="" val="240435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known that health economist take part and engage in task forces dealing with the international interagency committees on illness costs. </a:t>
            </a:r>
          </a:p>
          <a:p>
            <a:r>
              <a:rPr lang="en-US" sz="1200" kern="1200" dirty="0" smtClean="0">
                <a:solidFill>
                  <a:schemeClr val="tx1"/>
                </a:solidFill>
                <a:effectLst/>
                <a:latin typeface="+mn-lt"/>
                <a:ea typeface="+mn-ea"/>
                <a:cs typeface="+mn-cs"/>
              </a:rPr>
              <a:t>He/she study illness and related disease costs by working with various government entities.</a:t>
            </a:r>
          </a:p>
          <a:p>
            <a:r>
              <a:rPr lang="en-US" sz="1200" kern="1200" dirty="0" smtClean="0">
                <a:solidFill>
                  <a:schemeClr val="tx1"/>
                </a:solidFill>
                <a:effectLst/>
                <a:latin typeface="+mn-lt"/>
                <a:ea typeface="+mn-ea"/>
                <a:cs typeface="+mn-cs"/>
              </a:rPr>
              <a:t> They develop, implement and execute health economics issues and methods. The officer perform various public health complex economic analysis and modeling in the health industry. </a:t>
            </a:r>
          </a:p>
          <a:p>
            <a:r>
              <a:rPr lang="en-US" sz="1200" kern="1200" dirty="0" smtClean="0">
                <a:solidFill>
                  <a:schemeClr val="tx1"/>
                </a:solidFill>
                <a:effectLst/>
                <a:latin typeface="+mn-lt"/>
                <a:ea typeface="+mn-ea"/>
                <a:cs typeface="+mn-cs"/>
              </a:rPr>
              <a:t>They analyze and prepare a detailed health reports by directing junior staff. </a:t>
            </a:r>
            <a:endParaRPr lang="en-US" dirty="0"/>
          </a:p>
        </p:txBody>
      </p:sp>
      <p:sp>
        <p:nvSpPr>
          <p:cNvPr id="4" name="Slide Number Placeholder 3"/>
          <p:cNvSpPr>
            <a:spLocks noGrp="1"/>
          </p:cNvSpPr>
          <p:nvPr>
            <p:ph type="sldNum" sz="quarter" idx="10"/>
          </p:nvPr>
        </p:nvSpPr>
        <p:spPr/>
        <p:txBody>
          <a:bodyPr/>
          <a:lstStyle/>
          <a:p>
            <a:fld id="{C5480DD5-5F35-4712-8C93-E503882CC406}" type="slidenum">
              <a:rPr lang="en-US" smtClean="0"/>
              <a:pPr/>
              <a:t>5</a:t>
            </a:fld>
            <a:endParaRPr lang="en-US"/>
          </a:p>
        </p:txBody>
      </p:sp>
    </p:spTree>
    <p:extLst>
      <p:ext uri="{BB962C8B-B14F-4D97-AF65-F5344CB8AC3E}">
        <p14:creationId xmlns:p14="http://schemas.microsoft.com/office/powerpoint/2010/main" xmlns="" val="111676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u="none" strike="noStrike" kern="1200" dirty="0" smtClean="0">
                <a:solidFill>
                  <a:schemeClr val="tx1"/>
                </a:solidFill>
                <a:effectLst/>
                <a:latin typeface="+mn-lt"/>
                <a:ea typeface="+mn-ea"/>
                <a:cs typeface="+mn-cs"/>
              </a:rPr>
              <a:t>GHDx</a:t>
            </a:r>
            <a:r>
              <a:rPr lang="en-US" sz="1200" kern="1200" dirty="0" smtClean="0">
                <a:solidFill>
                  <a:schemeClr val="tx1"/>
                </a:solidFill>
                <a:effectLst/>
                <a:latin typeface="+mn-lt"/>
                <a:ea typeface="+mn-ea"/>
                <a:cs typeface="+mn-cs"/>
              </a:rPr>
              <a:t> was formed to provide catalog containing the information about surveys, censuses, vital health registration, disease registries, the health statistical data for yearbooks and administrative data.</a:t>
            </a:r>
          </a:p>
          <a:p>
            <a:r>
              <a:rPr lang="en-US" sz="1200" kern="1200" dirty="0" smtClean="0">
                <a:solidFill>
                  <a:schemeClr val="tx1"/>
                </a:solidFill>
                <a:effectLst/>
                <a:latin typeface="+mn-lt"/>
                <a:ea typeface="+mn-ea"/>
                <a:cs typeface="+mn-cs"/>
              </a:rPr>
              <a:t> It was created to combat the lack of both knowledge about health data and access to data.</a:t>
            </a:r>
            <a:endParaRPr lang="en-US" dirty="0"/>
          </a:p>
        </p:txBody>
      </p:sp>
      <p:sp>
        <p:nvSpPr>
          <p:cNvPr id="4" name="Slide Number Placeholder 3"/>
          <p:cNvSpPr>
            <a:spLocks noGrp="1"/>
          </p:cNvSpPr>
          <p:nvPr>
            <p:ph type="sldNum" sz="quarter" idx="10"/>
          </p:nvPr>
        </p:nvSpPr>
        <p:spPr/>
        <p:txBody>
          <a:bodyPr/>
          <a:lstStyle/>
          <a:p>
            <a:fld id="{C5480DD5-5F35-4712-8C93-E503882CC406}" type="slidenum">
              <a:rPr lang="en-US" smtClean="0"/>
              <a:pPr/>
              <a:t>6</a:t>
            </a:fld>
            <a:endParaRPr lang="en-US"/>
          </a:p>
        </p:txBody>
      </p:sp>
    </p:spTree>
    <p:extLst>
      <p:ext uri="{BB962C8B-B14F-4D97-AF65-F5344CB8AC3E}">
        <p14:creationId xmlns:p14="http://schemas.microsoft.com/office/powerpoint/2010/main" xmlns="" val="191638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Telemedicine/</a:t>
            </a:r>
            <a:r>
              <a:rPr lang="en-US" sz="1200" b="0" kern="1200" dirty="0" err="1" smtClean="0">
                <a:solidFill>
                  <a:schemeClr val="tx1"/>
                </a:solidFill>
                <a:effectLst/>
                <a:latin typeface="+mn-lt"/>
                <a:ea typeface="+mn-ea"/>
                <a:cs typeface="+mn-cs"/>
              </a:rPr>
              <a:t>telehealth</a:t>
            </a:r>
            <a:r>
              <a:rPr lang="en-US" sz="1200" b="0" kern="1200" dirty="0" smtClean="0">
                <a:solidFill>
                  <a:schemeClr val="tx1"/>
                </a:solidFill>
                <a:effectLst/>
                <a:latin typeface="+mn-lt"/>
                <a:ea typeface="+mn-ea"/>
                <a:cs typeface="+mn-cs"/>
              </a:rPr>
              <a:t> has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studies that consistently show the various benefit of </a:t>
            </a:r>
            <a:r>
              <a:rPr lang="en-US" sz="1200" kern="1200" dirty="0" err="1" smtClean="0">
                <a:solidFill>
                  <a:schemeClr val="tx1"/>
                </a:solidFill>
                <a:effectLst/>
                <a:latin typeface="+mn-lt"/>
                <a:ea typeface="+mn-ea"/>
                <a:cs typeface="+mn-cs"/>
              </a:rPr>
              <a:t>telehealth</a:t>
            </a:r>
            <a:r>
              <a:rPr lang="en-US" sz="1200" kern="1200" dirty="0" smtClean="0">
                <a:solidFill>
                  <a:schemeClr val="tx1"/>
                </a:solidFill>
                <a:effectLst/>
                <a:latin typeface="+mn-lt"/>
                <a:ea typeface="+mn-ea"/>
                <a:cs typeface="+mn-cs"/>
              </a:rPr>
              <a:t>, especially in the rural settings that do not have similar access to resources as that of metropolitan areas have greatly increase in most nations. A large-scale study published in in several Journal indicates patients in the intensive care unit that is equipped with </a:t>
            </a:r>
            <a:r>
              <a:rPr lang="en-US" sz="1200" kern="1200" dirty="0" err="1" smtClean="0">
                <a:solidFill>
                  <a:schemeClr val="tx1"/>
                </a:solidFill>
                <a:effectLst/>
                <a:latin typeface="+mn-lt"/>
                <a:ea typeface="+mn-ea"/>
                <a:cs typeface="+mn-cs"/>
              </a:rPr>
              <a:t>telehealth</a:t>
            </a:r>
            <a:r>
              <a:rPr lang="en-US" sz="1200" kern="1200" dirty="0" smtClean="0">
                <a:solidFill>
                  <a:schemeClr val="tx1"/>
                </a:solidFill>
                <a:effectLst/>
                <a:latin typeface="+mn-lt"/>
                <a:ea typeface="+mn-ea"/>
                <a:cs typeface="+mn-cs"/>
              </a:rPr>
              <a:t> services are discharged from the ICU twenty percent more quickly than those without. They also show 26 percent lower mortality rate than the patients in a regular ICU.</a:t>
            </a:r>
          </a:p>
          <a:p>
            <a:r>
              <a:rPr lang="en-US" sz="1200" b="0" kern="1200" dirty="0" smtClean="0">
                <a:solidFill>
                  <a:schemeClr val="tx1"/>
                </a:solidFill>
                <a:effectLst/>
                <a:latin typeface="+mn-lt"/>
                <a:ea typeface="+mn-ea"/>
                <a:cs typeface="+mn-cs"/>
              </a:rPr>
              <a:t>Sensors and wearable technology </a:t>
            </a:r>
            <a:r>
              <a:rPr lang="en-US" sz="1200" kern="1200" dirty="0" smtClean="0">
                <a:solidFill>
                  <a:schemeClr val="tx1"/>
                </a:solidFill>
                <a:effectLst/>
                <a:latin typeface="+mn-lt"/>
                <a:ea typeface="+mn-ea"/>
                <a:cs typeface="+mn-cs"/>
              </a:rPr>
              <a:t>are simply some of the ways employed in healthcare system to collect data. They form various ways of achieving the objective aims and purposes of the healthcare. The use of sensors and wearable technology can be as simple because an alert sent to a care provider whenever a patient falls down and/or a bandage that is able to detect skin pH levels to provide information if a cut is getting infected.</a:t>
            </a:r>
          </a:p>
          <a:p>
            <a:r>
              <a:rPr lang="en-US" sz="1200" b="0" kern="1200" dirty="0" smtClean="0">
                <a:solidFill>
                  <a:schemeClr val="tx1"/>
                </a:solidFill>
                <a:effectLst/>
                <a:latin typeface="+mn-lt"/>
                <a:ea typeface="+mn-ea"/>
                <a:cs typeface="+mn-cs"/>
              </a:rPr>
              <a:t>Pharmacogenomics or genome sequencing</a:t>
            </a:r>
            <a:r>
              <a:rPr lang="en-US" sz="1200" b="1" kern="1200" dirty="0" smtClean="0">
                <a:solidFill>
                  <a:schemeClr val="tx1"/>
                </a:solidFill>
                <a:effectLst/>
                <a:latin typeface="+mn-lt"/>
                <a:ea typeface="+mn-ea"/>
                <a:cs typeface="+mn-cs"/>
              </a:rPr>
              <a:t> is ta</a:t>
            </a:r>
            <a:r>
              <a:rPr lang="en-US" sz="1200" kern="1200" dirty="0" smtClean="0">
                <a:solidFill>
                  <a:schemeClr val="tx1"/>
                </a:solidFill>
                <a:effectLst/>
                <a:latin typeface="+mn-lt"/>
                <a:ea typeface="+mn-ea"/>
                <a:cs typeface="+mn-cs"/>
              </a:rPr>
              <a:t>iloring treatment plans to the individuals and anticipating the onset of some diseases. It offers promising benefits for the healthcare efficiency, as well as, the  diagnostic accuracy</a:t>
            </a:r>
          </a:p>
          <a:p>
            <a:endParaRPr lang="en-US" dirty="0"/>
          </a:p>
        </p:txBody>
      </p:sp>
      <p:sp>
        <p:nvSpPr>
          <p:cNvPr id="4" name="Slide Number Placeholder 3"/>
          <p:cNvSpPr>
            <a:spLocks noGrp="1"/>
          </p:cNvSpPr>
          <p:nvPr>
            <p:ph type="sldNum" sz="quarter" idx="10"/>
          </p:nvPr>
        </p:nvSpPr>
        <p:spPr/>
        <p:txBody>
          <a:bodyPr/>
          <a:lstStyle/>
          <a:p>
            <a:fld id="{C5480DD5-5F35-4712-8C93-E503882CC406}" type="slidenum">
              <a:rPr lang="en-US" smtClean="0"/>
              <a:pPr/>
              <a:t>7</a:t>
            </a:fld>
            <a:endParaRPr lang="en-US"/>
          </a:p>
        </p:txBody>
      </p:sp>
    </p:spTree>
    <p:extLst>
      <p:ext uri="{BB962C8B-B14F-4D97-AF65-F5344CB8AC3E}">
        <p14:creationId xmlns:p14="http://schemas.microsoft.com/office/powerpoint/2010/main" xmlns="" val="238336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various </a:t>
            </a:r>
            <a:r>
              <a:rPr lang="en-US" sz="1200" u="none" strike="noStrike" kern="1200" dirty="0" smtClean="0">
                <a:solidFill>
                  <a:schemeClr val="tx1"/>
                </a:solidFill>
                <a:effectLst/>
                <a:latin typeface="+mn-lt"/>
                <a:ea typeface="+mn-ea"/>
                <a:cs typeface="+mn-cs"/>
              </a:rPr>
              <a:t>world health care organization</a:t>
            </a:r>
            <a:r>
              <a:rPr lang="en-US" sz="1200" kern="1200" dirty="0" smtClean="0">
                <a:solidFill>
                  <a:schemeClr val="tx1"/>
                </a:solidFill>
                <a:effectLst/>
                <a:latin typeface="+mn-lt"/>
                <a:ea typeface="+mn-ea"/>
                <a:cs typeface="+mn-cs"/>
              </a:rPr>
              <a:t> that provided a framework, as well as, measurement approaches in examination and comparison of aspects of </a:t>
            </a:r>
            <a:r>
              <a:rPr lang="en-US" sz="1200" u="none" strike="noStrike" kern="1200" dirty="0" smtClean="0">
                <a:solidFill>
                  <a:schemeClr val="tx1"/>
                </a:solidFill>
                <a:effectLst/>
                <a:latin typeface="+mn-lt"/>
                <a:ea typeface="+mn-ea"/>
                <a:cs typeface="+mn-cs"/>
              </a:rPr>
              <a:t>health systems</a:t>
            </a:r>
            <a:r>
              <a:rPr lang="en-US" sz="1200" kern="1200" dirty="0" smtClean="0">
                <a:solidFill>
                  <a:schemeClr val="tx1"/>
                </a:solidFill>
                <a:effectLst/>
                <a:latin typeface="+mn-lt"/>
                <a:ea typeface="+mn-ea"/>
                <a:cs typeface="+mn-cs"/>
              </a:rPr>
              <a:t> around the world.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They develop a series of performance indicators used to assess the overall level performance and distribution of the </a:t>
            </a:r>
            <a:r>
              <a:rPr lang="en-US" sz="1200" u="none" strike="noStrike" kern="1200" dirty="0" smtClean="0">
                <a:solidFill>
                  <a:schemeClr val="tx1"/>
                </a:solidFill>
                <a:effectLst/>
                <a:latin typeface="+mn-lt"/>
                <a:ea typeface="+mn-ea"/>
                <a:cs typeface="+mn-cs"/>
              </a:rPr>
              <a:t>health</a:t>
            </a:r>
            <a:r>
              <a:rPr lang="en-US" sz="1200" kern="1200" dirty="0" smtClean="0">
                <a:solidFill>
                  <a:schemeClr val="tx1"/>
                </a:solidFill>
                <a:effectLst/>
                <a:latin typeface="+mn-lt"/>
                <a:ea typeface="+mn-ea"/>
                <a:cs typeface="+mn-cs"/>
              </a:rPr>
              <a:t> in the populations. They are also responsible for the responsiveness and financing of </a:t>
            </a:r>
            <a:r>
              <a:rPr lang="en-US" sz="1200" u="none" strike="noStrike" kern="1200" dirty="0" smtClean="0">
                <a:solidFill>
                  <a:schemeClr val="tx1"/>
                </a:solidFill>
                <a:effectLst/>
                <a:latin typeface="+mn-lt"/>
                <a:ea typeface="+mn-ea"/>
                <a:cs typeface="+mn-cs"/>
              </a:rPr>
              <a:t>health care</a:t>
            </a:r>
            <a:r>
              <a:rPr lang="en-US" sz="1200" kern="1200" dirty="0" smtClean="0">
                <a:solidFill>
                  <a:schemeClr val="tx1"/>
                </a:solidFill>
                <a:effectLst/>
                <a:latin typeface="+mn-lt"/>
                <a:ea typeface="+mn-ea"/>
                <a:cs typeface="+mn-cs"/>
              </a:rPr>
              <a:t> services in different countries of the world.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of the organizations form the first ever analysis of the world's health systems in dealing with various diseases.</a:t>
            </a:r>
          </a:p>
          <a:p>
            <a:endParaRPr lang="en-US" dirty="0"/>
          </a:p>
        </p:txBody>
      </p:sp>
      <p:sp>
        <p:nvSpPr>
          <p:cNvPr id="4" name="Slide Number Placeholder 3"/>
          <p:cNvSpPr>
            <a:spLocks noGrp="1"/>
          </p:cNvSpPr>
          <p:nvPr>
            <p:ph type="sldNum" sz="quarter" idx="10"/>
          </p:nvPr>
        </p:nvSpPr>
        <p:spPr/>
        <p:txBody>
          <a:bodyPr/>
          <a:lstStyle/>
          <a:p>
            <a:fld id="{C5480DD5-5F35-4712-8C93-E503882CC406}" type="slidenum">
              <a:rPr lang="en-US" smtClean="0"/>
              <a:pPr/>
              <a:t>8</a:t>
            </a:fld>
            <a:endParaRPr lang="en-US"/>
          </a:p>
        </p:txBody>
      </p:sp>
    </p:spTree>
    <p:extLst>
      <p:ext uri="{BB962C8B-B14F-4D97-AF65-F5344CB8AC3E}">
        <p14:creationId xmlns:p14="http://schemas.microsoft.com/office/powerpoint/2010/main" xmlns="" val="4067622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859280"/>
            <a:ext cx="85344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12192000" cy="932688"/>
          </a:xfrm>
          <a:prstGeom prst="rect">
            <a:avLst/>
          </a:prstGeom>
        </p:spPr>
      </p:pic>
      <p:sp>
        <p:nvSpPr>
          <p:cNvPr id="3" name="Subtitle 2"/>
          <p:cNvSpPr>
            <a:spLocks noGrp="1"/>
          </p:cNvSpPr>
          <p:nvPr>
            <p:ph type="subTitle" idx="1"/>
          </p:nvPr>
        </p:nvSpPr>
        <p:spPr>
          <a:xfrm>
            <a:off x="1828800" y="3429000"/>
            <a:ext cx="85344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EE982F6E-DC5A-423D-9D68-8FEED6886959}" type="datetimeFigureOut">
              <a:rPr lang="en-US" smtClean="0"/>
              <a:pPr/>
              <a:t>05-Sep-17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0E4C1FFB-EC81-433B-B0CF-75587BABAB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82F6E-DC5A-423D-9D68-8FEED6886959}" type="datetimeFigureOut">
              <a:rPr lang="en-US" smtClean="0"/>
              <a:pPr/>
              <a:t>05-Sep-17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C1FFB-EC81-433B-B0CF-75587BABAB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09041"/>
            <a:ext cx="17272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27200" y="1219200"/>
            <a:ext cx="69088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982F6E-DC5A-423D-9D68-8FEED6886959}" type="datetimeFigureOut">
              <a:rPr lang="en-US" smtClean="0"/>
              <a:pPr/>
              <a:t>05-Sep-17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C1FFB-EC81-433B-B0CF-75587BABAB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828800" y="2438401"/>
            <a:ext cx="85344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982F6E-DC5A-423D-9D68-8FEED6886959}" type="datetimeFigureOut">
              <a:rPr lang="en-US" smtClean="0"/>
              <a:pPr/>
              <a:t>05-Sep-17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C1FFB-EC81-433B-B0CF-75587BABAB6D}"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982F6E-DC5A-423D-9D68-8FEED6886959}" type="datetimeFigureOut">
              <a:rPr lang="en-US" smtClean="0"/>
              <a:pPr/>
              <a:t>05-Sep-17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C1FFB-EC81-433B-B0CF-75587BABAB6D}"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
        <p:nvSpPr>
          <p:cNvPr id="2" name="Title 1"/>
          <p:cNvSpPr>
            <a:spLocks noGrp="1"/>
          </p:cNvSpPr>
          <p:nvPr>
            <p:ph type="title"/>
          </p:nvPr>
        </p:nvSpPr>
        <p:spPr>
          <a:xfrm>
            <a:off x="1930400" y="3410268"/>
            <a:ext cx="83312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30400" y="1503680"/>
            <a:ext cx="83312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8288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E982F6E-DC5A-423D-9D68-8FEED6886959}" type="datetimeFigureOut">
              <a:rPr lang="en-US" smtClean="0"/>
              <a:pPr/>
              <a:t>05-Sep-17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C1FFB-EC81-433B-B0CF-75587BABAB6D}" type="slidenum">
              <a:rPr lang="en-US" smtClean="0"/>
              <a:pPr/>
              <a:t>‹#›</a:t>
            </a:fld>
            <a:endParaRPr lang="en-US"/>
          </a:p>
        </p:txBody>
      </p:sp>
      <p:sp>
        <p:nvSpPr>
          <p:cNvPr id="12" name="Content Placeholder 11"/>
          <p:cNvSpPr>
            <a:spLocks noGrp="1"/>
          </p:cNvSpPr>
          <p:nvPr>
            <p:ph sz="quarter" idx="14"/>
          </p:nvPr>
        </p:nvSpPr>
        <p:spPr>
          <a:xfrm>
            <a:off x="61976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12192000" cy="932688"/>
          </a:xfrm>
          <a:prstGeom prst="rect">
            <a:avLst/>
          </a:prstGeom>
        </p:spPr>
      </p:pic>
      <p:sp>
        <p:nvSpPr>
          <p:cNvPr id="11" name="Content Placeholder 10"/>
          <p:cNvSpPr>
            <a:spLocks noGrp="1"/>
          </p:cNvSpPr>
          <p:nvPr>
            <p:ph sz="quarter" idx="13"/>
          </p:nvPr>
        </p:nvSpPr>
        <p:spPr>
          <a:xfrm>
            <a:off x="18288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76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2362201"/>
            <a:ext cx="4167717"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3368" y="2359152"/>
            <a:ext cx="4169833"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E982F6E-DC5A-423D-9D68-8FEED6886959}" type="datetimeFigureOut">
              <a:rPr lang="en-US" smtClean="0"/>
              <a:pPr/>
              <a:t>05-Sep-17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C1FFB-EC81-433B-B0CF-75587BABAB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82F6E-DC5A-423D-9D68-8FEED6886959}" type="datetimeFigureOut">
              <a:rPr lang="en-US" smtClean="0"/>
              <a:pPr/>
              <a:t>05-Sep-17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C1FFB-EC81-433B-B0CF-75587BABAB6D}"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982F6E-DC5A-423D-9D68-8FEED6886959}" type="datetimeFigureOut">
              <a:rPr lang="en-US" smtClean="0"/>
              <a:pPr/>
              <a:t>05-Sep-17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C1FFB-EC81-433B-B0CF-75587BABAB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2" y="1676400"/>
            <a:ext cx="37591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02" y="2275840"/>
            <a:ext cx="37591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82F6E-DC5A-423D-9D68-8FEED6886959}" type="datetimeFigureOut">
              <a:rPr lang="en-US" smtClean="0"/>
              <a:pPr/>
              <a:t>05-Sep-17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C1FFB-EC81-433B-B0CF-75587BABAB6D}" type="slidenum">
              <a:rPr lang="en-US" smtClean="0"/>
              <a:pPr/>
              <a:t>‹#›</a:t>
            </a:fld>
            <a:endParaRPr lang="en-US"/>
          </a:p>
        </p:txBody>
      </p:sp>
      <p:sp>
        <p:nvSpPr>
          <p:cNvPr id="9" name="Content Placeholder 8"/>
          <p:cNvSpPr>
            <a:spLocks noGrp="1"/>
          </p:cNvSpPr>
          <p:nvPr>
            <p:ph sz="quarter" idx="13"/>
          </p:nvPr>
        </p:nvSpPr>
        <p:spPr>
          <a:xfrm>
            <a:off x="1828800" y="1676400"/>
            <a:ext cx="43688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950720" y="1847088"/>
            <a:ext cx="4120896"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4000" y="1676400"/>
            <a:ext cx="37592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2032000" y="1905000"/>
            <a:ext cx="39624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604000" y="2276856"/>
            <a:ext cx="37592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82F6E-DC5A-423D-9D68-8FEED6886959}" type="datetimeFigureOut">
              <a:rPr lang="en-US" smtClean="0"/>
              <a:pPr/>
              <a:t>05-Sep-17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C1FFB-EC81-433B-B0CF-75587BABAB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1828800" y="1295400"/>
            <a:ext cx="85344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2057401"/>
            <a:ext cx="85344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406400" y="6356351"/>
            <a:ext cx="28448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E982F6E-DC5A-423D-9D68-8FEED6886959}" type="datetimeFigureOut">
              <a:rPr lang="en-US" smtClean="0"/>
              <a:pPr/>
              <a:t>05-Sep-17</a:t>
            </a:fld>
            <a:endParaRPr lang="en-US"/>
          </a:p>
        </p:txBody>
      </p:sp>
      <p:sp>
        <p:nvSpPr>
          <p:cNvPr id="5" name="Footer Placeholder 4"/>
          <p:cNvSpPr>
            <a:spLocks noGrp="1"/>
          </p:cNvSpPr>
          <p:nvPr>
            <p:ph type="ftr" sz="quarter" idx="3"/>
          </p:nvPr>
        </p:nvSpPr>
        <p:spPr bwMode="white">
          <a:xfrm>
            <a:off x="3962400" y="6356351"/>
            <a:ext cx="42672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8900160" y="6364225"/>
            <a:ext cx="28448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E4C1FFB-EC81-433B-B0CF-75587BABAB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2789" y="1032211"/>
            <a:ext cx="9144000" cy="2387600"/>
          </a:xfrm>
        </p:spPr>
        <p:txBody>
          <a:bodyPr>
            <a:normAutofit/>
          </a:bodyPr>
          <a:lstStyle/>
          <a:p>
            <a:r>
              <a:rPr lang="en-US" sz="2000" dirty="0" smtClean="0">
                <a:latin typeface="Times New Roman" panose="02020603050405020304" pitchFamily="18" charset="0"/>
                <a:cs typeface="Times New Roman" panose="02020603050405020304" pitchFamily="18" charset="0"/>
              </a:rPr>
              <a:t>Health economist for the World Health Organization</a:t>
            </a:r>
            <a:endParaRPr lang="en-US" sz="2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47500" lnSpcReduction="20000"/>
          </a:bodyPr>
          <a:lstStyle/>
          <a:p>
            <a:r>
              <a:rPr lang="en-US" dirty="0"/>
              <a:t>Health economist for the World Health Organization.</a:t>
            </a:r>
          </a:p>
          <a:p>
            <a:r>
              <a:rPr lang="en-US" dirty="0"/>
              <a:t>Name</a:t>
            </a:r>
          </a:p>
          <a:p>
            <a:r>
              <a:rPr lang="en-US" dirty="0"/>
              <a:t>Date</a:t>
            </a:r>
          </a:p>
          <a:p>
            <a:endParaRPr lang="en-US" dirty="0"/>
          </a:p>
        </p:txBody>
      </p:sp>
    </p:spTree>
    <p:extLst>
      <p:ext uri="{BB962C8B-B14F-4D97-AF65-F5344CB8AC3E}">
        <p14:creationId xmlns:p14="http://schemas.microsoft.com/office/powerpoint/2010/main" xmlns="" val="69194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000" dirty="0" smtClean="0">
                <a:latin typeface="Times New Roman" panose="02020603050405020304" pitchFamily="18" charset="0"/>
                <a:cs typeface="Times New Roman" panose="02020603050405020304" pitchFamily="18" charset="0"/>
              </a:rPr>
              <a:t>Duties of health economist</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 are various job duties as a health economist, a health financing</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advisor working for the World Health Organization</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Health economists has different responsibilities in helping medical facilities, as well as, medical programs become economically efficient and effective in order to keep profitability high.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After </a:t>
            </a:r>
            <a:r>
              <a:rPr lang="en-US" sz="2000" dirty="0">
                <a:latin typeface="Times New Roman" panose="02020603050405020304" pitchFamily="18" charset="0"/>
                <a:cs typeface="Times New Roman" panose="02020603050405020304" pitchFamily="18" charset="0"/>
              </a:rPr>
              <a:t>specializing in health economics, one can also become health services administrators, public health program administrators and research scientists.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While </a:t>
            </a:r>
            <a:r>
              <a:rPr lang="en-US" sz="2000" dirty="0">
                <a:latin typeface="Times New Roman" panose="02020603050405020304" pitchFamily="18" charset="0"/>
                <a:cs typeface="Times New Roman" panose="02020603050405020304" pitchFamily="18" charset="0"/>
              </a:rPr>
              <a:t>working in the public health, health economists is expected to apply economic principles in order to figure out different matters such as those that involve the most economical successful way to vaccinate for a particular </a:t>
            </a:r>
            <a:r>
              <a:rPr lang="en-US" sz="2000" dirty="0" smtClean="0">
                <a:latin typeface="Times New Roman" panose="02020603050405020304" pitchFamily="18" charset="0"/>
                <a:cs typeface="Times New Roman" panose="02020603050405020304" pitchFamily="18" charset="0"/>
              </a:rPr>
              <a:t>disease </a:t>
            </a:r>
            <a:r>
              <a:rPr lang="en-US" sz="2000" dirty="0" smtClean="0"/>
              <a:t>(Leroy &amp; Savage, 2013).</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4561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anose="02020603050405020304" pitchFamily="18" charset="0"/>
                <a:cs typeface="Times New Roman" panose="02020603050405020304" pitchFamily="18" charset="0"/>
              </a:rPr>
              <a:t>Duties of health economist</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en-US" sz="2000" dirty="0">
                <a:latin typeface="Times New Roman" panose="02020603050405020304" pitchFamily="18" charset="0"/>
                <a:cs typeface="Times New Roman" panose="02020603050405020304" pitchFamily="18" charset="0"/>
              </a:rPr>
              <a:t>The health economists also serve as advisers in providing the policymakers with information so that they can make sound decisions in regards to public health.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Other </a:t>
            </a:r>
            <a:r>
              <a:rPr lang="en-US" sz="2000" dirty="0">
                <a:latin typeface="Times New Roman" panose="02020603050405020304" pitchFamily="18" charset="0"/>
                <a:cs typeface="Times New Roman" panose="02020603050405020304" pitchFamily="18" charset="0"/>
              </a:rPr>
              <a:t>questions that a health economist should involve in answering are whether or not prevention employed in healthcare system is cheaper than a cure for a disease</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Health economists has also duty of predicting the economic impact of various pandemics in a given area.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would help in managing diseases. Health economists also study the costs that are associated with the screening of illness such as cancer</a:t>
            </a:r>
          </a:p>
        </p:txBody>
      </p:sp>
    </p:spTree>
    <p:extLst>
      <p:ext uri="{BB962C8B-B14F-4D97-AF65-F5344CB8AC3E}">
        <p14:creationId xmlns:p14="http://schemas.microsoft.com/office/powerpoint/2010/main" xmlns="" val="372486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anose="02020603050405020304" pitchFamily="18" charset="0"/>
                <a:cs typeface="Times New Roman" panose="02020603050405020304" pitchFamily="18" charset="0"/>
              </a:rPr>
              <a:t>	Duties of health economist</a:t>
            </a:r>
            <a:endParaRPr lang="en-US" sz="2000" dirty="0"/>
          </a:p>
        </p:txBody>
      </p:sp>
      <p:sp>
        <p:nvSpPr>
          <p:cNvPr id="3" name="Content Placeholder 2"/>
          <p:cNvSpPr>
            <a:spLocks noGrp="1"/>
          </p:cNvSpPr>
          <p:nvPr>
            <p:ph idx="1"/>
          </p:nvPr>
        </p:nvSpPr>
        <p:spPr/>
        <p:txBody>
          <a:bodyPr>
            <a:normAutofit fontScale="70000" lnSpcReduction="20000"/>
          </a:bodyPr>
          <a:lstStyle/>
          <a:p>
            <a:r>
              <a:rPr lang="en-US" sz="2000" dirty="0">
                <a:latin typeface="Times New Roman" panose="02020603050405020304" pitchFamily="18" charset="0"/>
                <a:cs typeface="Times New Roman" panose="02020603050405020304" pitchFamily="18" charset="0"/>
              </a:rPr>
              <a:t>They are also placed into research for cures for diseases that are associated with developmental disorders through comparing the costs of such researches to the costs of treating the disabled individuals.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They </a:t>
            </a:r>
            <a:r>
              <a:rPr lang="en-US" sz="2000" dirty="0">
                <a:latin typeface="Times New Roman" panose="02020603050405020304" pitchFamily="18" charset="0"/>
                <a:cs typeface="Times New Roman" panose="02020603050405020304" pitchFamily="18" charset="0"/>
              </a:rPr>
              <a:t>develop program goals, data systems and study methods on the Health programs and health care system in order to meet the objectives of health organization</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the same time, health economist research and contact investigators in health economic analyses to guide effective application of data and analytic resources needed to deal with various illnesses.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economist also provides suggestion on the health outcome measures for the treatment and prevention t effectiveness of disease. </a:t>
            </a:r>
          </a:p>
        </p:txBody>
      </p:sp>
    </p:spTree>
    <p:extLst>
      <p:ext uri="{BB962C8B-B14F-4D97-AF65-F5344CB8AC3E}">
        <p14:creationId xmlns:p14="http://schemas.microsoft.com/office/powerpoint/2010/main" xmlns="" val="169373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anose="02020603050405020304" pitchFamily="18" charset="0"/>
                <a:cs typeface="Times New Roman" panose="02020603050405020304" pitchFamily="18" charset="0"/>
              </a:rPr>
              <a:t>Duties of health economist</a:t>
            </a:r>
            <a:endParaRPr lang="en-US" sz="2000" dirty="0"/>
          </a:p>
        </p:txBody>
      </p:sp>
      <p:sp>
        <p:nvSpPr>
          <p:cNvPr id="3" name="Content Placeholder 2"/>
          <p:cNvSpPr>
            <a:spLocks noGrp="1"/>
          </p:cNvSpPr>
          <p:nvPr>
            <p:ph idx="1"/>
          </p:nvPr>
        </p:nvSpPr>
        <p:spPr/>
        <p:txBody>
          <a:bodyPr>
            <a:normAutofit fontScale="70000" lnSpcReduction="20000"/>
          </a:bodyPr>
          <a:lstStyle/>
          <a:p>
            <a:r>
              <a:rPr lang="en-US" sz="2000" dirty="0">
                <a:latin typeface="Times New Roman" panose="02020603050405020304" pitchFamily="18" charset="0"/>
                <a:cs typeface="Times New Roman" panose="02020603050405020304" pitchFamily="18" charset="0"/>
              </a:rPr>
              <a:t>The officer act as key focus on treatment of pandemics, prevention effectives, as well as, evaluation of issues such as international health programs, behavioral, clinical, and environmental interventions.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They </a:t>
            </a:r>
            <a:r>
              <a:rPr lang="en-US" sz="2000" dirty="0">
                <a:latin typeface="Times New Roman" panose="02020603050405020304" pitchFamily="18" charset="0"/>
                <a:cs typeface="Times New Roman" panose="02020603050405020304" pitchFamily="18" charset="0"/>
              </a:rPr>
              <a:t>also lead and direct various research plans on data investigation needed for the calculation of treatment of diseases such as HIV, illness costs that include productivity costs and health outcomes.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economist, moreover, provides evaluation of proposed or current policies that are used to interpret studies’ findings such as the economic impact of such policies implementation needed for economy and health care system</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These are important in conceiving and directing the research program on health economic </a:t>
            </a:r>
            <a:r>
              <a:rPr lang="en-US" sz="2000" dirty="0" smtClean="0">
                <a:latin typeface="Times New Roman" panose="02020603050405020304" pitchFamily="18" charset="0"/>
                <a:cs typeface="Times New Roman" panose="02020603050405020304" pitchFamily="18" charset="0"/>
              </a:rPr>
              <a:t>topics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smtClean="0"/>
              <a:t>Canadian Standards Association, 2013</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0004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history and development of the Global Health Data</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Exchange (GHDx)</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r>
              <a:rPr lang="en-US" sz="2000" dirty="0">
                <a:latin typeface="Times New Roman" panose="02020603050405020304" pitchFamily="18" charset="0"/>
                <a:cs typeface="Times New Roman" panose="02020603050405020304" pitchFamily="18" charset="0"/>
              </a:rPr>
              <a:t>The </a:t>
            </a:r>
            <a:r>
              <a:rPr lang="en-US" sz="2000" dirty="0" err="1" smtClean="0">
                <a:latin typeface="Times New Roman" panose="02020603050405020304" pitchFamily="18" charset="0"/>
                <a:cs typeface="Times New Roman" panose="02020603050405020304" pitchFamily="18" charset="0"/>
              </a:rPr>
              <a:t>GHDx</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was formed by the Institute for Health Metrics and </a:t>
            </a:r>
            <a:r>
              <a:rPr lang="en-US" sz="2000" dirty="0" smtClean="0">
                <a:latin typeface="Times New Roman" panose="02020603050405020304" pitchFamily="18" charset="0"/>
                <a:cs typeface="Times New Roman" panose="02020603050405020304" pitchFamily="18" charset="0"/>
              </a:rPr>
              <a:t>Evaluation </a:t>
            </a:r>
            <a:r>
              <a:rPr lang="en-US" sz="2000" dirty="0">
                <a:latin typeface="Times New Roman" panose="02020603050405020304" pitchFamily="18" charset="0"/>
                <a:cs typeface="Times New Roman" panose="02020603050405020304" pitchFamily="18" charset="0"/>
              </a:rPr>
              <a:t> that is IHME at the University of Washington. The program was launched in March of the year 2011 at the Global Health Metrics and Evaluations conference</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t>
            </a:r>
            <a:r>
              <a:rPr lang="en-US" sz="2000" dirty="0" err="1" smtClean="0">
                <a:latin typeface="Times New Roman" panose="02020603050405020304" pitchFamily="18" charset="0"/>
                <a:cs typeface="Times New Roman" panose="02020603050405020304" pitchFamily="18" charset="0"/>
              </a:rPr>
              <a:t>GHDx</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has </a:t>
            </a:r>
            <a:r>
              <a:rPr lang="en-US" sz="2000" dirty="0">
                <a:latin typeface="Times New Roman" panose="02020603050405020304" pitchFamily="18" charset="0"/>
                <a:cs typeface="Times New Roman" panose="02020603050405020304" pitchFamily="18" charset="0"/>
              </a:rPr>
              <a:t>information about over 7,000 demographic, global health data and public health and sources. The GHDx was developed in order to address various key issue for the global and public health </a:t>
            </a:r>
            <a:r>
              <a:rPr lang="en-US" sz="2000" dirty="0" smtClean="0">
                <a:latin typeface="Times New Roman" panose="02020603050405020304" pitchFamily="18" charset="0"/>
                <a:cs typeface="Times New Roman" panose="02020603050405020304" pitchFamily="18" charset="0"/>
              </a:rPr>
              <a:t>analysis.</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GHDx is current and the first data catalog available in the world and focuses on health related data at the global scale.</a:t>
            </a:r>
          </a:p>
          <a:p>
            <a:r>
              <a:rPr lang="en-US" sz="2000" dirty="0">
                <a:latin typeface="Times New Roman" panose="02020603050405020304" pitchFamily="18" charset="0"/>
                <a:cs typeface="Times New Roman" panose="02020603050405020304" pitchFamily="18" charset="0"/>
              </a:rPr>
              <a:t>Its aim is to make global, as well as, public health data easy to find whenever there is need</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was also formed to bring increased attention and enlightenment   to the most valuable contributions and importance of data producers such as international organizations, national statistics agencies and ministries of </a:t>
            </a:r>
            <a:r>
              <a:rPr lang="en-US" sz="2000" dirty="0" smtClean="0">
                <a:latin typeface="Times New Roman" panose="02020603050405020304" pitchFamily="18" charset="0"/>
                <a:cs typeface="Times New Roman" panose="02020603050405020304" pitchFamily="18" charset="0"/>
              </a:rPr>
              <a:t>health </a:t>
            </a:r>
            <a:r>
              <a:rPr lang="en-US" sz="2000" dirty="0" smtClean="0"/>
              <a:t>(Leroy &amp; Savage, 2013).</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521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latin typeface="Times New Roman" panose="02020603050405020304" pitchFamily="18" charset="0"/>
                <a:cs typeface="Times New Roman" panose="02020603050405020304" pitchFamily="18" charset="0"/>
              </a:rPr>
              <a:t>How the WHO, GHDx, and the World Health Summit are involved in world health</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en-US" sz="2000" dirty="0">
                <a:latin typeface="Times New Roman" panose="02020603050405020304" pitchFamily="18" charset="0"/>
                <a:cs typeface="Times New Roman" panose="02020603050405020304" pitchFamily="18" charset="0"/>
              </a:rPr>
              <a:t>The WHO is responsible for monitoring disease outbreaks, assesses the performance of the health systems around the globe and maintains world health program.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GHDx provide global and public health data that are used in controlling disease</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 the other hand, The World Health Summit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pre-eminent international forum that influences the agenda for world health policy development hence involved in world health management.</a:t>
            </a:r>
          </a:p>
          <a:p>
            <a:r>
              <a:rPr lang="en-US" sz="2000" dirty="0">
                <a:latin typeface="Times New Roman" panose="02020603050405020304" pitchFamily="18" charset="0"/>
                <a:cs typeface="Times New Roman" panose="02020603050405020304" pitchFamily="18" charset="0"/>
              </a:rPr>
              <a:t>The health care technology include Telemedicine/</a:t>
            </a:r>
            <a:r>
              <a:rPr lang="en-US" sz="2000" dirty="0" err="1">
                <a:latin typeface="Times New Roman" panose="02020603050405020304" pitchFamily="18" charset="0"/>
                <a:cs typeface="Times New Roman" panose="02020603050405020304" pitchFamily="18" charset="0"/>
              </a:rPr>
              <a:t>telehealth</a:t>
            </a:r>
            <a:r>
              <a:rPr lang="en-US" sz="2000" dirty="0">
                <a:latin typeface="Times New Roman" panose="02020603050405020304" pitchFamily="18" charset="0"/>
                <a:cs typeface="Times New Roman" panose="02020603050405020304" pitchFamily="18" charset="0"/>
              </a:rPr>
              <a:t>, Sensors and wearable technology and Pharmacogenomics/genome sequencing that are aimed at</a:t>
            </a:r>
            <a:r>
              <a:rPr lang="en-US" sz="2000" b="1" dirty="0">
                <a:latin typeface="Times New Roman" panose="02020603050405020304" pitchFamily="18" charset="0"/>
                <a:cs typeface="Times New Roman" panose="02020603050405020304" pitchFamily="18" charset="0"/>
              </a:rPr>
              <a:t> p</a:t>
            </a:r>
            <a:r>
              <a:rPr lang="en-US" sz="2000" dirty="0">
                <a:latin typeface="Times New Roman" panose="02020603050405020304" pitchFamily="18" charset="0"/>
                <a:cs typeface="Times New Roman" panose="02020603050405020304" pitchFamily="18" charset="0"/>
              </a:rPr>
              <a:t>ersonalized medicine continues in order to edge closer to the forefront of the healthcare </a:t>
            </a:r>
            <a:r>
              <a:rPr lang="en-US" sz="2000" dirty="0" smtClean="0">
                <a:latin typeface="Times New Roman" panose="02020603050405020304" pitchFamily="18" charset="0"/>
                <a:cs typeface="Times New Roman" panose="02020603050405020304" pitchFamily="18" charset="0"/>
              </a:rPr>
              <a:t>industry (</a:t>
            </a:r>
            <a:r>
              <a:rPr lang="en-US" sz="2000" dirty="0" smtClean="0"/>
              <a:t>Canadian Standards Association, 2013</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4874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latin typeface="Times New Roman" panose="02020603050405020304" pitchFamily="18" charset="0"/>
                <a:cs typeface="Times New Roman" panose="02020603050405020304" pitchFamily="18" charset="0"/>
              </a:rPr>
              <a:t>The 5 of the best health care organizations in the world</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834482"/>
          </a:xfrm>
        </p:spPr>
        <p:txBody>
          <a:bodyPr/>
          <a:lstStyle/>
          <a:p>
            <a:r>
              <a:rPr lang="en-US" sz="2000" dirty="0"/>
              <a:t>The Pan American Health Organization (PAHO) that serves as the regional field office for the WHO in the </a:t>
            </a:r>
            <a:r>
              <a:rPr lang="en-US" sz="2000" dirty="0" smtClean="0"/>
              <a:t>Americas. The </a:t>
            </a:r>
            <a:r>
              <a:rPr lang="en-US" sz="2000" dirty="0"/>
              <a:t>United Nation Children's Fund (</a:t>
            </a:r>
            <a:r>
              <a:rPr lang="en-US" sz="2000" dirty="0" smtClean="0"/>
              <a:t>UNICEF)</a:t>
            </a:r>
            <a:r>
              <a:rPr lang="en-US" sz="2000" dirty="0"/>
              <a:t> </a:t>
            </a:r>
            <a:r>
              <a:rPr lang="en-US" sz="2000" dirty="0" smtClean="0"/>
              <a:t>that </a:t>
            </a:r>
            <a:r>
              <a:rPr lang="en-US" sz="2000" dirty="0"/>
              <a:t>provides non-administrative budget on health care. </a:t>
            </a:r>
            <a:r>
              <a:rPr lang="en-US" sz="2000" dirty="0" err="1"/>
              <a:t>Medecins</a:t>
            </a:r>
            <a:r>
              <a:rPr lang="en-US" sz="2000" dirty="0"/>
              <a:t> Sans </a:t>
            </a:r>
            <a:r>
              <a:rPr lang="en-US" sz="2000" dirty="0" err="1"/>
              <a:t>Frontieres</a:t>
            </a:r>
            <a:r>
              <a:rPr lang="en-US" sz="2000" dirty="0"/>
              <a:t> (MSF) that provides health aid to victims of war. Britain’s National Health Service and Aga Khan Foundation. The organizations are considered the best in the world because they provide extensive health services across various countries in the </a:t>
            </a:r>
            <a:r>
              <a:rPr lang="en-US" sz="2000" dirty="0" smtClean="0"/>
              <a:t>world (Leroy &amp; Savage, 2013).</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250810031"/>
              </p:ext>
            </p:extLst>
          </p:nvPr>
        </p:nvGraphicFramePr>
        <p:xfrm>
          <a:off x="2483893" y="4539244"/>
          <a:ext cx="5983197" cy="1692321"/>
        </p:xfrm>
        <a:graphic>
          <a:graphicData uri="http://schemas.openxmlformats.org/drawingml/2006/table">
            <a:tbl>
              <a:tblPr firstRow="1" firstCol="1" bandRow="1">
                <a:tableStyleId>{5C22544A-7EE6-4342-B048-85BDC9FD1C3A}</a:tableStyleId>
              </a:tblPr>
              <a:tblGrid>
                <a:gridCol w="1495799"/>
                <a:gridCol w="2018119"/>
                <a:gridCol w="1313179"/>
                <a:gridCol w="1156100"/>
              </a:tblGrid>
              <a:tr h="1692321">
                <a:tc>
                  <a:txBody>
                    <a:bodyPr/>
                    <a:lstStyle/>
                    <a:p>
                      <a:pPr marL="0" marR="0"/>
                      <a:r>
                        <a:rPr lang="en-US" sz="1200" dirty="0">
                          <a:effectLst/>
                        </a:rPr>
                        <a:t>France</a:t>
                      </a:r>
                      <a:endParaRPr lang="en-US" sz="1100" dirty="0">
                        <a:effectLst/>
                      </a:endParaRPr>
                    </a:p>
                    <a:p>
                      <a:pPr marL="0" marR="0"/>
                      <a:r>
                        <a:rPr lang="en-US" sz="1200" dirty="0">
                          <a:effectLst/>
                        </a:rPr>
                        <a:t>The French system combines the private and public sectors to provide universal health coverage to all</a:t>
                      </a:r>
                      <a:endParaRPr lang="en-US" sz="11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200" dirty="0">
                          <a:effectLst/>
                        </a:rPr>
                        <a:t>Italy</a:t>
                      </a:r>
                      <a:endParaRPr lang="en-US" sz="1100" dirty="0">
                        <a:effectLst/>
                      </a:endParaRPr>
                    </a:p>
                    <a:p>
                      <a:pPr marL="0" marR="0"/>
                      <a:r>
                        <a:rPr lang="en-US" sz="1200" dirty="0">
                          <a:effectLst/>
                        </a:rPr>
                        <a:t>Italy provides universal health care its population with exercising control and government providing regulatory assistance.</a:t>
                      </a:r>
                      <a:endParaRPr lang="en-US" sz="11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200" dirty="0">
                          <a:effectLst/>
                        </a:rPr>
                        <a:t>Oman</a:t>
                      </a:r>
                      <a:endParaRPr lang="en-US" sz="1100" dirty="0">
                        <a:effectLst/>
                      </a:endParaRPr>
                    </a:p>
                    <a:p>
                      <a:pPr marL="0" marR="0"/>
                      <a:r>
                        <a:rPr lang="en-US" sz="1200" dirty="0">
                          <a:effectLst/>
                        </a:rPr>
                        <a:t>Oman's health care system is based on the local districts and universal health care given to all citizens</a:t>
                      </a:r>
                      <a:endParaRPr lang="en-US" sz="1100" b="1"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r>
                        <a:rPr lang="en-US" sz="1200" dirty="0">
                          <a:effectLst/>
                        </a:rPr>
                        <a:t>Costa Rica</a:t>
                      </a:r>
                      <a:endParaRPr lang="en-US" sz="1100" dirty="0">
                        <a:effectLst/>
                      </a:endParaRPr>
                    </a:p>
                    <a:p>
                      <a:pPr marL="0" marR="0"/>
                      <a:r>
                        <a:rPr lang="en-US" sz="1200" dirty="0">
                          <a:effectLst/>
                        </a:rPr>
                        <a:t>Public health insurance system is available to all legal residents and citizens.</a:t>
                      </a:r>
                      <a:endParaRPr lang="en-US" sz="1100" dirty="0">
                        <a:effectLst/>
                      </a:endParaRPr>
                    </a:p>
                    <a:p>
                      <a:pPr marL="0" marR="0"/>
                      <a:r>
                        <a:rPr lang="en-US" sz="1200" dirty="0">
                          <a:effectLst/>
                        </a:rPr>
                        <a:t> </a:t>
                      </a:r>
                      <a:endParaRPr lang="en-US" sz="1100" b="1" dirty="0">
                        <a:effectLst/>
                        <a:latin typeface="Calibri" panose="020F050202020403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91282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References</a:t>
            </a:r>
            <a:endParaRPr lang="en-US" dirty="0"/>
          </a:p>
        </p:txBody>
      </p:sp>
      <p:sp>
        <p:nvSpPr>
          <p:cNvPr id="3" name="Content Placeholder 2"/>
          <p:cNvSpPr>
            <a:spLocks noGrp="1"/>
          </p:cNvSpPr>
          <p:nvPr>
            <p:ph idx="1"/>
          </p:nvPr>
        </p:nvSpPr>
        <p:spPr/>
        <p:txBody>
          <a:bodyPr/>
          <a:lstStyle/>
          <a:p>
            <a:r>
              <a:rPr lang="en-US" dirty="0" smtClean="0"/>
              <a:t>Canadian Standards Association. (2013). </a:t>
            </a:r>
            <a:r>
              <a:rPr lang="en-US" i="1" dirty="0" smtClean="0"/>
              <a:t>Commissioning of health care facilities: Health care technology</a:t>
            </a:r>
            <a:r>
              <a:rPr lang="en-US" dirty="0" smtClean="0"/>
              <a:t>. </a:t>
            </a:r>
            <a:r>
              <a:rPr lang="en-US" dirty="0" err="1" smtClean="0"/>
              <a:t>Rexdale</a:t>
            </a:r>
            <a:r>
              <a:rPr lang="en-US" dirty="0" smtClean="0"/>
              <a:t>, </a:t>
            </a:r>
            <a:r>
              <a:rPr lang="en-US" dirty="0" err="1" smtClean="0"/>
              <a:t>Ont</a:t>
            </a:r>
            <a:r>
              <a:rPr lang="en-US" dirty="0" smtClean="0"/>
              <a:t>: Canadian Standards Association. </a:t>
            </a:r>
          </a:p>
          <a:p>
            <a:r>
              <a:rPr lang="en-US" dirty="0" smtClean="0"/>
              <a:t>Simons, T., Leroy, H., &amp; Savage, G. T. (2013). </a:t>
            </a:r>
            <a:r>
              <a:rPr lang="en-US" i="1" dirty="0" smtClean="0"/>
              <a:t>Leading in health care organizations: Improving safety, satisfaction, and financial performance</a:t>
            </a:r>
            <a:r>
              <a:rPr lang="en-US" dirty="0" smtClean="0"/>
              <a:t>. Bingley, U.K: Emerald. </a:t>
            </a:r>
            <a:endParaRPr lang="en-US" dirty="0"/>
          </a:p>
        </p:txBody>
      </p:sp>
    </p:spTree>
    <p:extLst>
      <p:ext uri="{BB962C8B-B14F-4D97-AF65-F5344CB8AC3E}">
        <p14:creationId xmlns:p14="http://schemas.microsoft.com/office/powerpoint/2010/main" xmlns="" val="2417738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128</TotalTime>
  <Words>1373</Words>
  <Application>Microsoft Office PowerPoint</Application>
  <PresentationFormat>Custom</PresentationFormat>
  <Paragraphs>79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Couture</vt:lpstr>
      <vt:lpstr>Health economist for the World Health Organization</vt:lpstr>
      <vt:lpstr>  Duties of health economist</vt:lpstr>
      <vt:lpstr>Duties of health economist</vt:lpstr>
      <vt:lpstr> Duties of health economist</vt:lpstr>
      <vt:lpstr>Duties of health economist</vt:lpstr>
      <vt:lpstr>The history and development of the Global Health Data Exchange (GHDx)</vt:lpstr>
      <vt:lpstr>How the WHO, GHDx, and the World Health Summit are involved in world health</vt:lpstr>
      <vt:lpstr>The 5 of the best health care organizations in the world</vt:lpstr>
      <vt:lpstr>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economist for the World Health Organization</dc:title>
  <dc:creator>me</dc:creator>
  <cp:lastModifiedBy>Sir.Ken</cp:lastModifiedBy>
  <cp:revision>16</cp:revision>
  <dcterms:created xsi:type="dcterms:W3CDTF">2014-09-16T11:27:35Z</dcterms:created>
  <dcterms:modified xsi:type="dcterms:W3CDTF">2017-09-05T12:49:42Z</dcterms:modified>
</cp:coreProperties>
</file>