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3.jpg"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1"/>
  </p:notesMasterIdLst>
  <p:handoutMasterIdLst>
    <p:handoutMasterId r:id="rId32"/>
  </p:handoutMasterIdLst>
  <p:sldIdLst>
    <p:sldId id="279" r:id="rId2"/>
    <p:sldId id="280" r:id="rId3"/>
    <p:sldId id="281" r:id="rId4"/>
    <p:sldId id="282" r:id="rId5"/>
    <p:sldId id="283" r:id="rId6"/>
    <p:sldId id="284" r:id="rId7"/>
    <p:sldId id="290" r:id="rId8"/>
    <p:sldId id="307" r:id="rId9"/>
    <p:sldId id="291" r:id="rId10"/>
    <p:sldId id="292" r:id="rId11"/>
    <p:sldId id="297" r:id="rId12"/>
    <p:sldId id="296" r:id="rId13"/>
    <p:sldId id="295" r:id="rId14"/>
    <p:sldId id="286" r:id="rId15"/>
    <p:sldId id="287" r:id="rId16"/>
    <p:sldId id="288" r:id="rId17"/>
    <p:sldId id="298" r:id="rId18"/>
    <p:sldId id="299" r:id="rId19"/>
    <p:sldId id="300" r:id="rId20"/>
    <p:sldId id="301" r:id="rId21"/>
    <p:sldId id="302" r:id="rId22"/>
    <p:sldId id="303" r:id="rId23"/>
    <p:sldId id="289" r:id="rId24"/>
    <p:sldId id="304" r:id="rId25"/>
    <p:sldId id="305" r:id="rId26"/>
    <p:sldId id="277" r:id="rId27"/>
    <p:sldId id="278" r:id="rId28"/>
    <p:sldId id="308" r:id="rId29"/>
    <p:sldId id="306"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14" clrIdx="0"/>
  <p:cmAuthor id="1" name="Daryl Trent" initials=""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6631"/>
    <a:srgbClr val="0E74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6" d="100"/>
          <a:sy n="76" d="100"/>
        </p:scale>
        <p:origin x="-216" y="2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39BCC3-9699-384E-8538-3BD1DF9AFB28}" type="datetimeFigureOut">
              <a:rPr lang="en-US" smtClean="0"/>
              <a:pPr/>
              <a:t>4/13/2017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518A02B-86F1-7B44-8A28-BEE6192C60F8}" type="slidenum">
              <a:rPr lang="en-US" smtClean="0"/>
              <a:pPr/>
              <a:t>‹#›</a:t>
            </a:fld>
            <a:endParaRPr lang="en-US"/>
          </a:p>
        </p:txBody>
      </p:sp>
    </p:spTree>
    <p:extLst>
      <p:ext uri="{BB962C8B-B14F-4D97-AF65-F5344CB8AC3E}">
        <p14:creationId xmlns:p14="http://schemas.microsoft.com/office/powerpoint/2010/main" val="20083753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47D11C-9ED7-6D4F-8BE0-046B85F98CFB}" type="datetimeFigureOut">
              <a:rPr lang="en-US" smtClean="0"/>
              <a:pPr/>
              <a:t>4/13/2017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C8563E-FD32-164A-808D-C7F4F7F27698}" type="slidenum">
              <a:rPr lang="en-US" smtClean="0"/>
              <a:pPr/>
              <a:t>‹#›</a:t>
            </a:fld>
            <a:endParaRPr lang="en-US"/>
          </a:p>
        </p:txBody>
      </p:sp>
    </p:spTree>
    <p:extLst>
      <p:ext uri="{BB962C8B-B14F-4D97-AF65-F5344CB8AC3E}">
        <p14:creationId xmlns:p14="http://schemas.microsoft.com/office/powerpoint/2010/main" val="345848792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C8563E-FD32-164A-808D-C7F4F7F27698}" type="slidenum">
              <a:rPr lang="en-US" smtClean="0"/>
              <a:pPr/>
              <a:t>2</a:t>
            </a:fld>
            <a:endParaRPr lang="en-US"/>
          </a:p>
        </p:txBody>
      </p:sp>
    </p:spTree>
    <p:extLst>
      <p:ext uri="{BB962C8B-B14F-4D97-AF65-F5344CB8AC3E}">
        <p14:creationId xmlns:p14="http://schemas.microsoft.com/office/powerpoint/2010/main" val="1376885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FD5F06-E41B-4995-A041-DFC74E4D2A3B}" type="slidenum">
              <a:rPr lang="en-US" smtClean="0"/>
              <a:t>8</a:t>
            </a:fld>
            <a:endParaRPr lang="en-US"/>
          </a:p>
        </p:txBody>
      </p:sp>
    </p:spTree>
    <p:extLst>
      <p:ext uri="{BB962C8B-B14F-4D97-AF65-F5344CB8AC3E}">
        <p14:creationId xmlns:p14="http://schemas.microsoft.com/office/powerpoint/2010/main" val="2490504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C8563E-FD32-164A-808D-C7F4F7F27698}" type="slidenum">
              <a:rPr lang="en-US" smtClean="0"/>
              <a:pPr/>
              <a:t>10</a:t>
            </a:fld>
            <a:endParaRPr lang="en-US"/>
          </a:p>
        </p:txBody>
      </p:sp>
    </p:spTree>
    <p:extLst>
      <p:ext uri="{BB962C8B-B14F-4D97-AF65-F5344CB8AC3E}">
        <p14:creationId xmlns:p14="http://schemas.microsoft.com/office/powerpoint/2010/main" val="31209258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5-05.png"/>
          <p:cNvPicPr>
            <a:picLocks noChangeAspect="1"/>
          </p:cNvPicPr>
          <p:nvPr userDrawn="1"/>
        </p:nvPicPr>
        <p:blipFill>
          <a:blip r:embed="rId2"/>
          <a:srcRect l="59844"/>
          <a:stretch>
            <a:fillRect/>
          </a:stretch>
        </p:blipFill>
        <p:spPr>
          <a:xfrm>
            <a:off x="5472093" y="457"/>
            <a:ext cx="3671602" cy="6857543"/>
          </a:xfrm>
          <a:prstGeom prst="rect">
            <a:avLst/>
          </a:prstGeom>
        </p:spPr>
      </p:pic>
      <p:sp>
        <p:nvSpPr>
          <p:cNvPr id="2" name="Title 1"/>
          <p:cNvSpPr>
            <a:spLocks noGrp="1"/>
          </p:cNvSpPr>
          <p:nvPr>
            <p:ph type="ctrTitle"/>
          </p:nvPr>
        </p:nvSpPr>
        <p:spPr>
          <a:xfrm>
            <a:off x="495300" y="690562"/>
            <a:ext cx="6096000" cy="1470025"/>
          </a:xfrm>
        </p:spPr>
        <p:txBody>
          <a:bodyPr anchor="t">
            <a:normAutofit/>
          </a:bodyPr>
          <a:lstStyle>
            <a:lvl1pPr algn="l">
              <a:defRPr sz="3600" b="0" i="0">
                <a:solidFill>
                  <a:srgbClr val="0E7492"/>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95300" y="2151627"/>
            <a:ext cx="6400800" cy="1264781"/>
          </a:xfrm>
        </p:spPr>
        <p:txBody>
          <a:bodyPr>
            <a:normAutofit/>
          </a:bodyPr>
          <a:lstStyle>
            <a:lvl1pPr marL="0" indent="0" algn="l">
              <a:buNone/>
              <a:defRPr sz="2600" b="0" i="0">
                <a:solidFill>
                  <a:srgbClr val="89663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interior-02.png"/>
          <p:cNvPicPr>
            <a:picLocks noChangeAspect="1"/>
          </p:cNvPicPr>
          <p:nvPr userDrawn="1"/>
        </p:nvPicPr>
        <p:blipFill>
          <a:blip r:embed="rId2"/>
          <a:stretch>
            <a:fillRect/>
          </a:stretch>
        </p:blipFill>
        <p:spPr>
          <a:xfrm>
            <a:off x="304" y="228"/>
            <a:ext cx="9143391" cy="6857543"/>
          </a:xfrm>
          <a:prstGeom prst="rect">
            <a:avLst/>
          </a:prstGeom>
        </p:spPr>
      </p:pic>
      <p:sp>
        <p:nvSpPr>
          <p:cNvPr id="2" name="Title 1"/>
          <p:cNvSpPr>
            <a:spLocks noGrp="1"/>
          </p:cNvSpPr>
          <p:nvPr>
            <p:ph type="title"/>
          </p:nvPr>
        </p:nvSpPr>
        <p:spPr/>
        <p:txBody>
          <a:bodyPr anchor="t">
            <a:normAutofit/>
          </a:bodyPr>
          <a:lstStyle>
            <a:lvl1pPr algn="l">
              <a:defRPr sz="3600">
                <a:solidFill>
                  <a:srgbClr val="0E749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896631"/>
                </a:solidFill>
              </a:defRPr>
            </a:lvl1pPr>
            <a:lvl2pPr>
              <a:defRPr>
                <a:solidFill>
                  <a:srgbClr val="896631"/>
                </a:solidFill>
              </a:defRPr>
            </a:lvl2pPr>
            <a:lvl3pPr>
              <a:defRPr>
                <a:solidFill>
                  <a:srgbClr val="896631"/>
                </a:solidFill>
              </a:defRPr>
            </a:lvl3pPr>
            <a:lvl4pPr>
              <a:defRPr>
                <a:solidFill>
                  <a:srgbClr val="896631"/>
                </a:solidFill>
              </a:defRPr>
            </a:lvl4pPr>
            <a:lvl5pPr>
              <a:defRPr>
                <a:solidFill>
                  <a:srgbClr val="89663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2"/>
          </p:nvPr>
        </p:nvSpPr>
        <p:spPr>
          <a:xfrm>
            <a:off x="3505200" y="6534150"/>
            <a:ext cx="2133600" cy="365125"/>
          </a:xfrm>
          <a:prstGeom prst="rect">
            <a:avLst/>
          </a:prstGeom>
        </p:spPr>
        <p:txBody>
          <a:bodyPr/>
          <a:lstStyle>
            <a:lvl1pPr algn="ctr">
              <a:defRPr sz="900">
                <a:solidFill>
                  <a:schemeClr val="bg1"/>
                </a:solidFill>
              </a:defRPr>
            </a:lvl1pPr>
          </a:lstStyle>
          <a:p>
            <a:fld id="{7CFD783A-7458-A746-BA26-291A04EDE88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interior-02.png"/>
          <p:cNvPicPr>
            <a:picLocks noChangeAspect="1"/>
          </p:cNvPicPr>
          <p:nvPr userDrawn="1"/>
        </p:nvPicPr>
        <p:blipFill>
          <a:blip r:embed="rId2"/>
          <a:stretch>
            <a:fillRect/>
          </a:stretch>
        </p:blipFill>
        <p:spPr>
          <a:xfrm>
            <a:off x="304" y="228"/>
            <a:ext cx="9143391" cy="6857543"/>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solidFill>
                  <a:srgbClr val="0E749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89663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8" name="Slide Number Placeholder 5"/>
          <p:cNvSpPr>
            <a:spLocks noGrp="1"/>
          </p:cNvSpPr>
          <p:nvPr>
            <p:ph type="sldNum" sz="quarter" idx="12"/>
          </p:nvPr>
        </p:nvSpPr>
        <p:spPr>
          <a:xfrm>
            <a:off x="3505200" y="6534150"/>
            <a:ext cx="2133600" cy="365125"/>
          </a:xfrm>
          <a:prstGeom prst="rect">
            <a:avLst/>
          </a:prstGeom>
        </p:spPr>
        <p:txBody>
          <a:bodyPr/>
          <a:lstStyle>
            <a:lvl1pPr algn="ctr">
              <a:defRPr sz="900">
                <a:solidFill>
                  <a:schemeClr val="bg1"/>
                </a:solidFill>
              </a:defRPr>
            </a:lvl1pPr>
          </a:lstStyle>
          <a:p>
            <a:fld id="{7CFD783A-7458-A746-BA26-291A04EDE88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interior-02.png"/>
          <p:cNvPicPr>
            <a:picLocks noChangeAspect="1"/>
          </p:cNvPicPr>
          <p:nvPr userDrawn="1"/>
        </p:nvPicPr>
        <p:blipFill>
          <a:blip r:embed="rId2"/>
          <a:stretch>
            <a:fillRect/>
          </a:stretch>
        </p:blipFill>
        <p:spPr>
          <a:xfrm>
            <a:off x="304" y="228"/>
            <a:ext cx="9143391" cy="6857543"/>
          </a:xfrm>
          <a:prstGeom prst="rect">
            <a:avLst/>
          </a:prstGeom>
        </p:spPr>
      </p:pic>
      <p:sp>
        <p:nvSpPr>
          <p:cNvPr id="2" name="Title 1"/>
          <p:cNvSpPr>
            <a:spLocks noGrp="1"/>
          </p:cNvSpPr>
          <p:nvPr>
            <p:ph type="title"/>
          </p:nvPr>
        </p:nvSpPr>
        <p:spPr/>
        <p:txBody>
          <a:bodyPr/>
          <a:lstStyle>
            <a:lvl1pPr algn="l">
              <a:defRPr>
                <a:solidFill>
                  <a:srgbClr val="0E749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rgbClr val="896631"/>
                </a:solidFill>
              </a:defRPr>
            </a:lvl1pPr>
            <a:lvl2pPr>
              <a:defRPr sz="2400">
                <a:solidFill>
                  <a:srgbClr val="896631"/>
                </a:solidFill>
              </a:defRPr>
            </a:lvl2pPr>
            <a:lvl3pPr>
              <a:defRPr sz="2000">
                <a:solidFill>
                  <a:srgbClr val="896631"/>
                </a:solidFill>
              </a:defRPr>
            </a:lvl3pPr>
            <a:lvl4pPr>
              <a:defRPr sz="1800">
                <a:solidFill>
                  <a:srgbClr val="896631"/>
                </a:solidFill>
              </a:defRPr>
            </a:lvl4pPr>
            <a:lvl5pPr>
              <a:defRPr sz="1800">
                <a:solidFill>
                  <a:srgbClr val="89663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896631"/>
                </a:solidFill>
              </a:defRPr>
            </a:lvl1pPr>
            <a:lvl2pPr>
              <a:defRPr sz="2400">
                <a:solidFill>
                  <a:srgbClr val="896631"/>
                </a:solidFill>
              </a:defRPr>
            </a:lvl2pPr>
            <a:lvl3pPr>
              <a:defRPr sz="2000">
                <a:solidFill>
                  <a:srgbClr val="896631"/>
                </a:solidFill>
              </a:defRPr>
            </a:lvl3pPr>
            <a:lvl4pPr>
              <a:defRPr sz="1800">
                <a:solidFill>
                  <a:srgbClr val="896631"/>
                </a:solidFill>
              </a:defRPr>
            </a:lvl4pPr>
            <a:lvl5pPr>
              <a:defRPr sz="1800">
                <a:solidFill>
                  <a:srgbClr val="89663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12"/>
          </p:nvPr>
        </p:nvSpPr>
        <p:spPr>
          <a:xfrm>
            <a:off x="3505200" y="6534150"/>
            <a:ext cx="2133600" cy="365125"/>
          </a:xfrm>
          <a:prstGeom prst="rect">
            <a:avLst/>
          </a:prstGeom>
        </p:spPr>
        <p:txBody>
          <a:bodyPr/>
          <a:lstStyle>
            <a:lvl1pPr algn="ctr">
              <a:defRPr sz="900">
                <a:solidFill>
                  <a:schemeClr val="bg1"/>
                </a:solidFill>
              </a:defRPr>
            </a:lvl1pPr>
          </a:lstStyle>
          <a:p>
            <a:fld id="{7CFD783A-7458-A746-BA26-291A04EDE88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interior-02.png"/>
          <p:cNvPicPr>
            <a:picLocks noChangeAspect="1"/>
          </p:cNvPicPr>
          <p:nvPr userDrawn="1"/>
        </p:nvPicPr>
        <p:blipFill>
          <a:blip r:embed="rId2"/>
          <a:stretch>
            <a:fillRect/>
          </a:stretch>
        </p:blipFill>
        <p:spPr>
          <a:xfrm>
            <a:off x="304" y="228"/>
            <a:ext cx="9143391" cy="6857543"/>
          </a:xfrm>
          <a:prstGeom prst="rect">
            <a:avLst/>
          </a:prstGeom>
        </p:spPr>
      </p:pic>
      <p:sp>
        <p:nvSpPr>
          <p:cNvPr id="2" name="Title 1"/>
          <p:cNvSpPr>
            <a:spLocks noGrp="1"/>
          </p:cNvSpPr>
          <p:nvPr>
            <p:ph type="title"/>
          </p:nvPr>
        </p:nvSpPr>
        <p:spPr/>
        <p:txBody>
          <a:bodyPr/>
          <a:lstStyle>
            <a:lvl1pPr algn="l">
              <a:defRPr>
                <a:solidFill>
                  <a:srgbClr val="0E749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E749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896631"/>
                </a:solidFill>
              </a:defRPr>
            </a:lvl1pPr>
            <a:lvl2pPr>
              <a:defRPr sz="2000">
                <a:solidFill>
                  <a:srgbClr val="896631"/>
                </a:solidFill>
              </a:defRPr>
            </a:lvl2pPr>
            <a:lvl3pPr>
              <a:defRPr sz="1800">
                <a:solidFill>
                  <a:srgbClr val="896631"/>
                </a:solidFill>
              </a:defRPr>
            </a:lvl3pPr>
            <a:lvl4pPr>
              <a:defRPr sz="1600">
                <a:solidFill>
                  <a:srgbClr val="896631"/>
                </a:solidFill>
              </a:defRPr>
            </a:lvl4pPr>
            <a:lvl5pPr>
              <a:defRPr sz="1600">
                <a:solidFill>
                  <a:srgbClr val="89663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E749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896631"/>
                </a:solidFill>
              </a:defRPr>
            </a:lvl1pPr>
            <a:lvl2pPr>
              <a:defRPr sz="2000">
                <a:solidFill>
                  <a:srgbClr val="896631"/>
                </a:solidFill>
              </a:defRPr>
            </a:lvl2pPr>
            <a:lvl3pPr>
              <a:defRPr sz="1800">
                <a:solidFill>
                  <a:srgbClr val="896631"/>
                </a:solidFill>
              </a:defRPr>
            </a:lvl3pPr>
            <a:lvl4pPr>
              <a:defRPr sz="1600">
                <a:solidFill>
                  <a:srgbClr val="896631"/>
                </a:solidFill>
              </a:defRPr>
            </a:lvl4pPr>
            <a:lvl5pPr>
              <a:defRPr sz="1600">
                <a:solidFill>
                  <a:srgbClr val="89663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lide Number Placeholder 5"/>
          <p:cNvSpPr>
            <a:spLocks noGrp="1"/>
          </p:cNvSpPr>
          <p:nvPr>
            <p:ph type="sldNum" sz="quarter" idx="12"/>
          </p:nvPr>
        </p:nvSpPr>
        <p:spPr>
          <a:xfrm>
            <a:off x="3505200" y="6534150"/>
            <a:ext cx="2133600" cy="365125"/>
          </a:xfrm>
          <a:prstGeom prst="rect">
            <a:avLst/>
          </a:prstGeom>
        </p:spPr>
        <p:txBody>
          <a:bodyPr/>
          <a:lstStyle>
            <a:lvl1pPr algn="ctr">
              <a:defRPr sz="900">
                <a:solidFill>
                  <a:schemeClr val="bg1"/>
                </a:solidFill>
              </a:defRPr>
            </a:lvl1pPr>
          </a:lstStyle>
          <a:p>
            <a:fld id="{7CFD783A-7458-A746-BA26-291A04EDE88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interior-02.png"/>
          <p:cNvPicPr>
            <a:picLocks noChangeAspect="1"/>
          </p:cNvPicPr>
          <p:nvPr userDrawn="1"/>
        </p:nvPicPr>
        <p:blipFill>
          <a:blip r:embed="rId2"/>
          <a:stretch>
            <a:fillRect/>
          </a:stretch>
        </p:blipFill>
        <p:spPr>
          <a:xfrm>
            <a:off x="304" y="228"/>
            <a:ext cx="9143391" cy="6857543"/>
          </a:xfrm>
          <a:prstGeom prst="rect">
            <a:avLst/>
          </a:prstGeom>
        </p:spPr>
      </p:pic>
      <p:sp>
        <p:nvSpPr>
          <p:cNvPr id="2" name="Title 1"/>
          <p:cNvSpPr>
            <a:spLocks noGrp="1"/>
          </p:cNvSpPr>
          <p:nvPr>
            <p:ph type="title"/>
          </p:nvPr>
        </p:nvSpPr>
        <p:spPr/>
        <p:txBody>
          <a:bodyPr/>
          <a:lstStyle>
            <a:lvl1pPr algn="l">
              <a:defRPr>
                <a:solidFill>
                  <a:srgbClr val="0E7492"/>
                </a:solidFill>
              </a:defRPr>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3505200" y="6534150"/>
            <a:ext cx="2133600" cy="365125"/>
          </a:xfrm>
          <a:prstGeom prst="rect">
            <a:avLst/>
          </a:prstGeom>
        </p:spPr>
        <p:txBody>
          <a:bodyPr/>
          <a:lstStyle>
            <a:lvl1pPr algn="ctr">
              <a:defRPr sz="900">
                <a:solidFill>
                  <a:schemeClr val="bg1"/>
                </a:solidFill>
              </a:defRPr>
            </a:lvl1pPr>
          </a:lstStyle>
          <a:p>
            <a:fld id="{7CFD783A-7458-A746-BA26-291A04EDE88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nterior-02.png"/>
          <p:cNvPicPr>
            <a:picLocks noChangeAspect="1"/>
          </p:cNvPicPr>
          <p:nvPr userDrawn="1"/>
        </p:nvPicPr>
        <p:blipFill>
          <a:blip r:embed="rId2"/>
          <a:stretch>
            <a:fillRect/>
          </a:stretch>
        </p:blipFill>
        <p:spPr>
          <a:xfrm>
            <a:off x="304" y="228"/>
            <a:ext cx="9143391" cy="6857543"/>
          </a:xfrm>
          <a:prstGeom prst="rect">
            <a:avLst/>
          </a:prstGeom>
        </p:spPr>
      </p:pic>
      <p:sp>
        <p:nvSpPr>
          <p:cNvPr id="6" name="Slide Number Placeholder 5"/>
          <p:cNvSpPr>
            <a:spLocks noGrp="1"/>
          </p:cNvSpPr>
          <p:nvPr>
            <p:ph type="sldNum" sz="quarter" idx="12"/>
          </p:nvPr>
        </p:nvSpPr>
        <p:spPr>
          <a:xfrm>
            <a:off x="3505200" y="6534150"/>
            <a:ext cx="2133600" cy="365125"/>
          </a:xfrm>
          <a:prstGeom prst="rect">
            <a:avLst/>
          </a:prstGeom>
        </p:spPr>
        <p:txBody>
          <a:bodyPr/>
          <a:lstStyle>
            <a:lvl1pPr algn="ctr">
              <a:defRPr sz="900">
                <a:solidFill>
                  <a:schemeClr val="bg1"/>
                </a:solidFill>
              </a:defRPr>
            </a:lvl1pPr>
          </a:lstStyle>
          <a:p>
            <a:fld id="{7CFD783A-7458-A746-BA26-291A04EDE88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interior-02.png"/>
          <p:cNvPicPr>
            <a:picLocks noChangeAspect="1"/>
          </p:cNvPicPr>
          <p:nvPr userDrawn="1"/>
        </p:nvPicPr>
        <p:blipFill>
          <a:blip r:embed="rId2"/>
          <a:stretch>
            <a:fillRect/>
          </a:stretch>
        </p:blipFill>
        <p:spPr>
          <a:xfrm>
            <a:off x="304" y="228"/>
            <a:ext cx="9143391" cy="6857543"/>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solidFill>
                  <a:srgbClr val="0E749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rgbClr val="896631"/>
                </a:solidFill>
              </a:defRPr>
            </a:lvl1pPr>
            <a:lvl2pPr>
              <a:defRPr sz="2800">
                <a:solidFill>
                  <a:srgbClr val="896631"/>
                </a:solidFill>
              </a:defRPr>
            </a:lvl2pPr>
            <a:lvl3pPr>
              <a:defRPr sz="2400">
                <a:solidFill>
                  <a:srgbClr val="896631"/>
                </a:solidFill>
              </a:defRPr>
            </a:lvl3pPr>
            <a:lvl4pPr>
              <a:defRPr sz="2000">
                <a:solidFill>
                  <a:srgbClr val="896631"/>
                </a:solidFill>
              </a:defRPr>
            </a:lvl4pPr>
            <a:lvl5pPr>
              <a:defRPr sz="2000">
                <a:solidFill>
                  <a:srgbClr val="89663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0E749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Slide Number Placeholder 5"/>
          <p:cNvSpPr>
            <a:spLocks noGrp="1"/>
          </p:cNvSpPr>
          <p:nvPr>
            <p:ph type="sldNum" sz="quarter" idx="12"/>
          </p:nvPr>
        </p:nvSpPr>
        <p:spPr>
          <a:xfrm>
            <a:off x="3505200" y="6534150"/>
            <a:ext cx="2133600" cy="365125"/>
          </a:xfrm>
          <a:prstGeom prst="rect">
            <a:avLst/>
          </a:prstGeom>
        </p:spPr>
        <p:txBody>
          <a:bodyPr/>
          <a:lstStyle>
            <a:lvl1pPr algn="ctr">
              <a:defRPr sz="900">
                <a:solidFill>
                  <a:schemeClr val="bg1"/>
                </a:solidFill>
              </a:defRPr>
            </a:lvl1pPr>
          </a:lstStyle>
          <a:p>
            <a:fld id="{7CFD783A-7458-A746-BA26-291A04EDE88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interior-02.png"/>
          <p:cNvPicPr>
            <a:picLocks noChangeAspect="1"/>
          </p:cNvPicPr>
          <p:nvPr userDrawn="1"/>
        </p:nvPicPr>
        <p:blipFill>
          <a:blip r:embed="rId2"/>
          <a:stretch>
            <a:fillRect/>
          </a:stretch>
        </p:blipFill>
        <p:spPr>
          <a:xfrm>
            <a:off x="304" y="228"/>
            <a:ext cx="9143391" cy="6857543"/>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solidFill>
                  <a:srgbClr val="0E749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89663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Slide Number Placeholder 5"/>
          <p:cNvSpPr>
            <a:spLocks noGrp="1"/>
          </p:cNvSpPr>
          <p:nvPr>
            <p:ph type="sldNum" sz="quarter" idx="12"/>
          </p:nvPr>
        </p:nvSpPr>
        <p:spPr>
          <a:xfrm>
            <a:off x="3505200" y="6534150"/>
            <a:ext cx="2133600" cy="365125"/>
          </a:xfrm>
          <a:prstGeom prst="rect">
            <a:avLst/>
          </a:prstGeom>
        </p:spPr>
        <p:txBody>
          <a:bodyPr/>
          <a:lstStyle>
            <a:lvl1pPr algn="ctr">
              <a:defRPr sz="900">
                <a:solidFill>
                  <a:schemeClr val="bg1"/>
                </a:solidFill>
              </a:defRPr>
            </a:lvl1pPr>
          </a:lstStyle>
          <a:p>
            <a:fld id="{7CFD783A-7458-A746-BA26-291A04EDE88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phyllis.morgan@mail.waldenu.edu" TargetMode="External"/><Relationship Id="rId2" Type="http://schemas.openxmlformats.org/officeDocument/2006/relationships/hyperlink" Target="mailto:salma.hernandez@waldenu.mail.edu" TargetMode="External"/><Relationship Id="rId1" Type="http://schemas.openxmlformats.org/officeDocument/2006/relationships/slideLayout" Target="../slideLayouts/slideLayout2.xml"/><Relationship Id="rId5" Type="http://schemas.openxmlformats.org/officeDocument/2006/relationships/hyperlink" Target="mailto:timothy.legg@mail.waldenu.edu" TargetMode="External"/><Relationship Id="rId4" Type="http://schemas.openxmlformats.org/officeDocument/2006/relationships/hyperlink" Target="mailto:stefanie.gatica@mail.waldenu.edu"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tara.harris4@mail.waldenu.edu" TargetMode="External"/><Relationship Id="rId2" Type="http://schemas.openxmlformats.org/officeDocument/2006/relationships/hyperlink" Target="mailto:jennifer.stone2@mail.waldenu.edu"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sonaffiliation@mail.waldenu.edu" TargetMode="External"/><Relationship Id="rId2" Type="http://schemas.openxmlformats.org/officeDocument/2006/relationships/hyperlink" Target="mailto:sonpreceptor@mail.waldenu.edu" TargetMode="External"/><Relationship Id="rId1" Type="http://schemas.openxmlformats.org/officeDocument/2006/relationships/slideLayout" Target="../slideLayouts/slideLayout2.xml"/><Relationship Id="rId5" Type="http://schemas.openxmlformats.org/officeDocument/2006/relationships/hyperlink" Target="mailto:sononboarding@mail.waldenu.edu" TargetMode="External"/><Relationship Id="rId4" Type="http://schemas.openxmlformats.org/officeDocument/2006/relationships/hyperlink" Target="mailto:nursefieldtraining@mailwaldenu.edu"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academicguides.waldenu.edu/library" TargetMode="External"/><Relationship Id="rId2" Type="http://schemas.openxmlformats.org/officeDocument/2006/relationships/hyperlink" Target="http://academicguides.waldenu.edu/writingcenter/hom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nonpf.com/associations/10789/files/NPCoreCompetenciesFinal2012.pdf" TargetMode="External"/><Relationship Id="rId7" Type="http://schemas.openxmlformats.org/officeDocument/2006/relationships/hyperlink" Target="http://www.aacn.nche.edu/education-resources/PopulationFocusNPComps2013.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aacn.nche.edu/geriatric-nursing/Adult-Gero-ACNP-Competencies.pdf" TargetMode="External"/><Relationship Id="rId5" Type="http://schemas.openxmlformats.org/officeDocument/2006/relationships/hyperlink" Target="http://www.nonpf.org/associations/10789/files/PopulationFocusNPComps2013.pdf" TargetMode="External"/><Relationship Id="rId4" Type="http://schemas.openxmlformats.org/officeDocument/2006/relationships/hyperlink" Target="http://nonpf.com/associations/10789/files/Adult-GeroPCComps2010.pdf"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2127" y="1219296"/>
            <a:ext cx="7087186" cy="2128814"/>
          </a:xfrm>
        </p:spPr>
        <p:txBody>
          <a:bodyPr>
            <a:normAutofit/>
          </a:bodyPr>
          <a:lstStyle/>
          <a:p>
            <a:pPr algn="ctr"/>
            <a:r>
              <a:rPr lang="en-US" dirty="0" smtClean="0"/>
              <a:t>NURSE PRACTITIONER (NP) STUDENT CLINICAL ORIENTATION</a:t>
            </a:r>
            <a:endParaRPr lang="en-US" dirty="0"/>
          </a:p>
        </p:txBody>
      </p:sp>
      <p:sp>
        <p:nvSpPr>
          <p:cNvPr id="3" name="Subtitle 2"/>
          <p:cNvSpPr>
            <a:spLocks noGrp="1"/>
          </p:cNvSpPr>
          <p:nvPr>
            <p:ph type="subTitle" idx="1"/>
          </p:nvPr>
        </p:nvSpPr>
        <p:spPr>
          <a:xfrm>
            <a:off x="801857" y="3531204"/>
            <a:ext cx="5781823" cy="2053670"/>
          </a:xfrm>
        </p:spPr>
        <p:txBody>
          <a:bodyPr>
            <a:normAutofit fontScale="85000" lnSpcReduction="20000"/>
          </a:bodyPr>
          <a:lstStyle/>
          <a:p>
            <a:pPr algn="ctr"/>
            <a:r>
              <a:rPr lang="en-US" dirty="0" smtClean="0"/>
              <a:t>Walden University</a:t>
            </a:r>
          </a:p>
          <a:p>
            <a:pPr algn="ctr"/>
            <a:r>
              <a:rPr lang="en-US" dirty="0" smtClean="0"/>
              <a:t>Nurse practitioner program</a:t>
            </a:r>
          </a:p>
          <a:p>
            <a:pPr algn="ctr"/>
            <a:r>
              <a:rPr lang="en-US" dirty="0" smtClean="0"/>
              <a:t>AGACNP </a:t>
            </a:r>
            <a:endParaRPr lang="en-US" dirty="0"/>
          </a:p>
          <a:p>
            <a:pPr algn="ctr"/>
            <a:r>
              <a:rPr lang="en-US" dirty="0"/>
              <a:t>AGPCNP </a:t>
            </a:r>
          </a:p>
          <a:p>
            <a:pPr algn="ctr"/>
            <a:r>
              <a:rPr lang="en-US" dirty="0"/>
              <a:t>FNP</a:t>
            </a:r>
          </a:p>
          <a:p>
            <a:pPr algn="ctr"/>
            <a:r>
              <a:rPr lang="en-US" dirty="0"/>
              <a:t>PMHNP </a:t>
            </a:r>
          </a:p>
          <a:p>
            <a:pPr algn="ctr"/>
            <a:endParaRPr lang="en-US" dirty="0"/>
          </a:p>
        </p:txBody>
      </p:sp>
    </p:spTree>
    <p:extLst>
      <p:ext uri="{BB962C8B-B14F-4D97-AF65-F5344CB8AC3E}">
        <p14:creationId xmlns:p14="http://schemas.microsoft.com/office/powerpoint/2010/main" val="2511424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Name Tag</a:t>
            </a:r>
            <a:endParaRPr lang="en-US" dirty="0"/>
          </a:p>
        </p:txBody>
      </p:sp>
      <p:sp>
        <p:nvSpPr>
          <p:cNvPr id="3" name="Content Placeholder 2"/>
          <p:cNvSpPr>
            <a:spLocks noGrp="1"/>
          </p:cNvSpPr>
          <p:nvPr>
            <p:ph idx="1"/>
          </p:nvPr>
        </p:nvSpPr>
        <p:spPr>
          <a:xfrm>
            <a:off x="457200" y="1257302"/>
            <a:ext cx="8229600" cy="4525963"/>
          </a:xfrm>
        </p:spPr>
        <p:txBody>
          <a:bodyPr>
            <a:normAutofit lnSpcReduction="10000"/>
          </a:bodyPr>
          <a:lstStyle/>
          <a:p>
            <a:r>
              <a:rPr lang="en-US" dirty="0" smtClean="0"/>
              <a:t>Instructions for making your name tag	</a:t>
            </a:r>
          </a:p>
          <a:p>
            <a:pPr lvl="1"/>
            <a:endParaRPr lang="en-US" dirty="0" smtClean="0"/>
          </a:p>
          <a:p>
            <a:pPr lvl="1"/>
            <a:r>
              <a:rPr lang="en-US" dirty="0" smtClean="0"/>
              <a:t>Students go </a:t>
            </a:r>
            <a:r>
              <a:rPr lang="en-US" dirty="0"/>
              <a:t>to myWalden Portal</a:t>
            </a:r>
            <a:endParaRPr lang="en-US" sz="2400" dirty="0"/>
          </a:p>
          <a:p>
            <a:pPr lvl="1"/>
            <a:r>
              <a:rPr lang="en-US" dirty="0"/>
              <a:t>Welcome Center tab</a:t>
            </a:r>
            <a:endParaRPr lang="en-US" sz="2400" dirty="0"/>
          </a:p>
          <a:p>
            <a:pPr lvl="1"/>
            <a:r>
              <a:rPr lang="en-US" dirty="0"/>
              <a:t>Get Prepared tab</a:t>
            </a:r>
            <a:endParaRPr lang="en-US" sz="2400" dirty="0"/>
          </a:p>
          <a:p>
            <a:pPr lvl="1"/>
            <a:r>
              <a:rPr lang="en-US" dirty="0"/>
              <a:t>Scroll to bottom of page #7</a:t>
            </a:r>
            <a:endParaRPr lang="en-US" sz="2400" dirty="0"/>
          </a:p>
          <a:p>
            <a:pPr lvl="1"/>
            <a:r>
              <a:rPr lang="en-US" dirty="0"/>
              <a:t>Print ID badge</a:t>
            </a:r>
            <a:endParaRPr lang="en-US" dirty="0" smtClean="0"/>
          </a:p>
          <a:p>
            <a:pPr lvl="1"/>
            <a:r>
              <a:rPr lang="en-US" dirty="0" smtClean="0"/>
              <a:t>If </a:t>
            </a:r>
            <a:r>
              <a:rPr lang="en-US" dirty="0"/>
              <a:t>your clinical site requires a photo ID, please add a passport </a:t>
            </a:r>
            <a:r>
              <a:rPr lang="en-US" dirty="0" smtClean="0"/>
              <a:t>photo (scan your photo with name tag)</a:t>
            </a:r>
            <a:endParaRPr lang="en-US" dirty="0"/>
          </a:p>
          <a:p>
            <a:pPr lvl="1"/>
            <a:endParaRPr lang="en-US" dirty="0"/>
          </a:p>
        </p:txBody>
      </p:sp>
      <p:pic>
        <p:nvPicPr>
          <p:cNvPr id="5" name="Picture 4" descr="nameta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5511" y="1873257"/>
            <a:ext cx="1360028" cy="1730844"/>
          </a:xfrm>
          <a:prstGeom prst="rect">
            <a:avLst/>
          </a:prstGeom>
        </p:spPr>
      </p:pic>
    </p:spTree>
    <p:extLst>
      <p:ext uri="{BB962C8B-B14F-4D97-AF65-F5344CB8AC3E}">
        <p14:creationId xmlns:p14="http://schemas.microsoft.com/office/powerpoint/2010/main" val="3588191811"/>
      </p:ext>
    </p:extLst>
  </p:cSld>
  <p:clrMapOvr>
    <a:masterClrMapping/>
  </p:clrMapOvr>
  <mc:AlternateContent xmlns:mc="http://schemas.openxmlformats.org/markup-compatibility/2006" xmlns:p14="http://schemas.microsoft.com/office/powerpoint/2010/main">
    <mc:Choice Requires="p14">
      <p:transition spd="slow" p14:dur="2000" advTm="43072"/>
    </mc:Choice>
    <mc:Fallback xmlns="">
      <p:transition spd="slow" advTm="43072"/>
    </mc:Fallback>
  </mc:AlternateContent>
  <p:timing>
    <p:tnLst>
      <p:par>
        <p:cTn id="1" dur="indefinite" restart="never" nodeType="tmRoot"/>
      </p:par>
    </p:tnLst>
  </p:timing>
  <p:extLst mod="1">
    <p:ext uri="{E180D4A7-C9FB-4DFB-919C-405C955672EB}">
      <p14:showEvtLst xmlns:p14="http://schemas.microsoft.com/office/powerpoint/2010/main">
        <p14:playEvt time="4199" objId="5"/>
        <p14:stopEvt time="42734" objId="5"/>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7562"/>
          </a:xfrm>
        </p:spPr>
        <p:txBody>
          <a:bodyPr>
            <a:normAutofit fontScale="90000"/>
          </a:bodyPr>
          <a:lstStyle/>
          <a:p>
            <a:r>
              <a:rPr lang="en-US" b="1" dirty="0" smtClean="0"/>
              <a:t>Resources  STUDENTS should take to CLINICAL</a:t>
            </a:r>
            <a:endParaRPr lang="en-US" b="1" dirty="0"/>
          </a:p>
        </p:txBody>
      </p:sp>
      <p:sp>
        <p:nvSpPr>
          <p:cNvPr id="3" name="Content Placeholder 2"/>
          <p:cNvSpPr>
            <a:spLocks noGrp="1"/>
          </p:cNvSpPr>
          <p:nvPr>
            <p:ph idx="1"/>
          </p:nvPr>
        </p:nvSpPr>
        <p:spPr>
          <a:xfrm>
            <a:off x="457200" y="2447785"/>
            <a:ext cx="8229600" cy="3080825"/>
          </a:xfrm>
        </p:spPr>
        <p:txBody>
          <a:bodyPr>
            <a:normAutofit fontScale="85000" lnSpcReduction="10000"/>
          </a:bodyPr>
          <a:lstStyle/>
          <a:p>
            <a:r>
              <a:rPr lang="en-US" dirty="0" smtClean="0"/>
              <a:t>Practice guidelines for your specialty program: FNP, AGACNP, AGPCNP, and PMHNP</a:t>
            </a:r>
          </a:p>
          <a:p>
            <a:r>
              <a:rPr lang="en-US" dirty="0" smtClean="0"/>
              <a:t>Ask preceptor if acceptable to use smartphones, etc. while in the setting</a:t>
            </a:r>
          </a:p>
          <a:p>
            <a:r>
              <a:rPr lang="en-US" dirty="0" smtClean="0"/>
              <a:t>Pharmacology</a:t>
            </a:r>
            <a:r>
              <a:rPr lang="en-US" dirty="0" smtClean="0">
                <a:solidFill>
                  <a:srgbClr val="800000"/>
                </a:solidFill>
              </a:rPr>
              <a:t> applications </a:t>
            </a:r>
            <a:r>
              <a:rPr lang="en-US" dirty="0" smtClean="0"/>
              <a:t>on your smartphone or iPad, etc.</a:t>
            </a:r>
          </a:p>
          <a:p>
            <a:r>
              <a:rPr lang="en-US" dirty="0" smtClean="0"/>
              <a:t>Ask preceptor what resources they use most often</a:t>
            </a:r>
          </a:p>
          <a:p>
            <a:endParaRPr lang="en-US" dirty="0"/>
          </a:p>
        </p:txBody>
      </p:sp>
      <p:pic>
        <p:nvPicPr>
          <p:cNvPr id="5" name="Picture 4" descr="ipad-iphone-ios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1298" y="849013"/>
            <a:ext cx="1208393" cy="1359066"/>
          </a:xfrm>
          <a:prstGeom prst="rect">
            <a:avLst/>
          </a:prstGeom>
        </p:spPr>
      </p:pic>
    </p:spTree>
    <p:extLst>
      <p:ext uri="{BB962C8B-B14F-4D97-AF65-F5344CB8AC3E}">
        <p14:creationId xmlns:p14="http://schemas.microsoft.com/office/powerpoint/2010/main" val="2092892768"/>
      </p:ext>
    </p:extLst>
  </p:cSld>
  <p:clrMapOvr>
    <a:masterClrMapping/>
  </p:clrMapOvr>
  <mc:AlternateContent xmlns:mc="http://schemas.openxmlformats.org/markup-compatibility/2006" xmlns:p14="http://schemas.microsoft.com/office/powerpoint/2010/main">
    <mc:Choice Requires="p14">
      <p:transition spd="slow" p14:dur="2000" advTm="55522"/>
    </mc:Choice>
    <mc:Fallback xmlns="">
      <p:transition spd="slow" advTm="55522"/>
    </mc:Fallback>
  </mc:AlternateContent>
  <p:timing>
    <p:tnLst>
      <p:par>
        <p:cTn id="1" dur="indefinite" restart="never" nodeType="tmRoot"/>
      </p:par>
    </p:tnLst>
  </p:timing>
  <p:extLst mod="1">
    <p:ext uri="{E180D4A7-C9FB-4DFB-919C-405C955672EB}">
      <p14:showEvtLst xmlns:p14="http://schemas.microsoft.com/office/powerpoint/2010/main">
        <p14:playEvt time="0" objId="5"/>
        <p14:stopEvt time="55102" objId="5"/>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685" y="1055077"/>
            <a:ext cx="7202456" cy="633047"/>
          </a:xfrm>
        </p:spPr>
        <p:txBody>
          <a:bodyPr>
            <a:normAutofit fontScale="90000"/>
          </a:bodyPr>
          <a:lstStyle/>
          <a:p>
            <a:pPr algn="ctr"/>
            <a:r>
              <a:rPr lang="en-US" dirty="0" smtClean="0"/>
              <a:t>STUDENT Expectations</a:t>
            </a:r>
            <a:endParaRPr lang="en-US" dirty="0"/>
          </a:p>
        </p:txBody>
      </p:sp>
      <p:sp>
        <p:nvSpPr>
          <p:cNvPr id="3" name="Content Placeholder 2"/>
          <p:cNvSpPr>
            <a:spLocks noGrp="1"/>
          </p:cNvSpPr>
          <p:nvPr>
            <p:ph idx="1"/>
          </p:nvPr>
        </p:nvSpPr>
        <p:spPr>
          <a:xfrm>
            <a:off x="457200" y="1927274"/>
            <a:ext cx="8229600" cy="3826412"/>
          </a:xfrm>
        </p:spPr>
        <p:txBody>
          <a:bodyPr>
            <a:normAutofit fontScale="77500" lnSpcReduction="20000"/>
          </a:bodyPr>
          <a:lstStyle/>
          <a:p>
            <a:r>
              <a:rPr lang="en-US" dirty="0" smtClean="0"/>
              <a:t>Print the Syllabus for the Course and hand deliver to your preceptor and review the objectives for the course</a:t>
            </a:r>
          </a:p>
          <a:p>
            <a:pPr lvl="1"/>
            <a:r>
              <a:rPr lang="en-US" dirty="0" smtClean="0"/>
              <a:t>Students should see the minimum number of patients outlined in this presentation. </a:t>
            </a:r>
          </a:p>
          <a:p>
            <a:pPr lvl="1"/>
            <a:r>
              <a:rPr lang="en-US" dirty="0" smtClean="0"/>
              <a:t>Generally you should:</a:t>
            </a:r>
          </a:p>
          <a:p>
            <a:pPr lvl="2"/>
            <a:r>
              <a:rPr lang="en-US" dirty="0" smtClean="0"/>
              <a:t>Ask the patient if they mind if you see them in combination with your preceptor</a:t>
            </a:r>
          </a:p>
          <a:p>
            <a:pPr lvl="2"/>
            <a:r>
              <a:rPr lang="en-US" dirty="0" smtClean="0"/>
              <a:t>Perform your assessment: Subjective, Objective Data</a:t>
            </a:r>
          </a:p>
          <a:p>
            <a:pPr lvl="2"/>
            <a:r>
              <a:rPr lang="en-US" dirty="0" smtClean="0"/>
              <a:t>Make a list of differential diagnoses</a:t>
            </a:r>
          </a:p>
          <a:p>
            <a:pPr lvl="2"/>
            <a:r>
              <a:rPr lang="en-US" dirty="0" smtClean="0"/>
              <a:t>Form a tentative plan of care – look for teaching opportunities – look for evidence to back your plan</a:t>
            </a:r>
          </a:p>
          <a:p>
            <a:pPr lvl="2"/>
            <a:r>
              <a:rPr lang="en-US" dirty="0" smtClean="0"/>
              <a:t>Consult with your preceptor and revise your assessment, diagnoses and plan </a:t>
            </a:r>
          </a:p>
          <a:p>
            <a:pPr lvl="2"/>
            <a:endParaRPr lang="en-US" dirty="0"/>
          </a:p>
        </p:txBody>
      </p:sp>
    </p:spTree>
    <p:extLst>
      <p:ext uri="{BB962C8B-B14F-4D97-AF65-F5344CB8AC3E}">
        <p14:creationId xmlns:p14="http://schemas.microsoft.com/office/powerpoint/2010/main" val="1759299824"/>
      </p:ext>
    </p:extLst>
  </p:cSld>
  <p:clrMapOvr>
    <a:masterClrMapping/>
  </p:clrMapOvr>
  <mc:AlternateContent xmlns:mc="http://schemas.openxmlformats.org/markup-compatibility/2006" xmlns:p14="http://schemas.microsoft.com/office/powerpoint/2010/main">
    <mc:Choice Requires="p14">
      <p:transition spd="slow" p14:dur="2000" advTm="77699"/>
    </mc:Choice>
    <mc:Fallback xmlns="">
      <p:transition spd="slow" advTm="77699"/>
    </mc:Fallback>
  </mc:AlternateContent>
  <p:timing>
    <p:tnLst>
      <p:par>
        <p:cTn id="1" dur="indefinite" restart="never" nodeType="tmRoot"/>
      </p:par>
    </p:tnLst>
  </p:timing>
  <p:extLst mod="1">
    <p:ext uri="{E180D4A7-C9FB-4DFB-919C-405C955672EB}">
      <p14:showEvtLst xmlns:p14="http://schemas.microsoft.com/office/powerpoint/2010/main">
        <p14:playEvt time="0" objId="5"/>
        <p14:stopEvt time="77413" objId="5"/>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8129"/>
            <a:ext cx="8229600" cy="661182"/>
          </a:xfrm>
        </p:spPr>
        <p:txBody>
          <a:bodyPr/>
          <a:lstStyle/>
          <a:p>
            <a:pPr algn="ctr"/>
            <a:r>
              <a:rPr lang="en-US" dirty="0" smtClean="0"/>
              <a:t>STUDENTS First Day</a:t>
            </a:r>
            <a:endParaRPr lang="en-US" dirty="0"/>
          </a:p>
        </p:txBody>
      </p:sp>
      <p:sp>
        <p:nvSpPr>
          <p:cNvPr id="3" name="Content Placeholder 2"/>
          <p:cNvSpPr>
            <a:spLocks noGrp="1"/>
          </p:cNvSpPr>
          <p:nvPr>
            <p:ph idx="1"/>
          </p:nvPr>
        </p:nvSpPr>
        <p:spPr>
          <a:xfrm>
            <a:off x="457200" y="1899138"/>
            <a:ext cx="8229600" cy="3959740"/>
          </a:xfrm>
        </p:spPr>
        <p:txBody>
          <a:bodyPr>
            <a:normAutofit fontScale="92500" lnSpcReduction="20000"/>
          </a:bodyPr>
          <a:lstStyle/>
          <a:p>
            <a:r>
              <a:rPr lang="en-US" dirty="0" smtClean="0"/>
              <a:t>Students should be oriented to the clinical site by preceptor or office personnel for a maximum of 8 hours</a:t>
            </a:r>
          </a:p>
          <a:p>
            <a:pPr lvl="1"/>
            <a:r>
              <a:rPr lang="en-US" dirty="0" smtClean="0"/>
              <a:t>The lay out of the office</a:t>
            </a:r>
          </a:p>
          <a:p>
            <a:pPr lvl="1"/>
            <a:r>
              <a:rPr lang="en-US" dirty="0" smtClean="0"/>
              <a:t>Office procedures</a:t>
            </a:r>
          </a:p>
          <a:p>
            <a:pPr lvl="1"/>
            <a:r>
              <a:rPr lang="en-US" dirty="0" smtClean="0"/>
              <a:t>Lunch</a:t>
            </a:r>
          </a:p>
          <a:p>
            <a:pPr lvl="1"/>
            <a:r>
              <a:rPr lang="en-US" dirty="0" smtClean="0"/>
              <a:t>Restroom locations</a:t>
            </a:r>
          </a:p>
          <a:p>
            <a:pPr lvl="1"/>
            <a:r>
              <a:rPr lang="en-US" dirty="0" smtClean="0"/>
              <a:t>Other</a:t>
            </a:r>
          </a:p>
          <a:p>
            <a:r>
              <a:rPr lang="en-US" dirty="0"/>
              <a:t>O</a:t>
            </a:r>
            <a:r>
              <a:rPr lang="en-US" dirty="0" smtClean="0"/>
              <a:t>rientation/observation to the site</a:t>
            </a:r>
          </a:p>
          <a:p>
            <a:pPr lvl="1"/>
            <a:endParaRPr lang="en-US" dirty="0"/>
          </a:p>
        </p:txBody>
      </p:sp>
    </p:spTree>
    <p:extLst>
      <p:ext uri="{BB962C8B-B14F-4D97-AF65-F5344CB8AC3E}">
        <p14:creationId xmlns:p14="http://schemas.microsoft.com/office/powerpoint/2010/main" val="3638134859"/>
      </p:ext>
    </p:extLst>
  </p:cSld>
  <p:clrMapOvr>
    <a:masterClrMapping/>
  </p:clrMapOvr>
  <mc:AlternateContent xmlns:mc="http://schemas.openxmlformats.org/markup-compatibility/2006" xmlns:p14="http://schemas.microsoft.com/office/powerpoint/2010/main">
    <mc:Choice Requires="p14">
      <p:transition spd="slow" p14:dur="2000" advTm="61178"/>
    </mc:Choice>
    <mc:Fallback xmlns="">
      <p:transition spd="slow" advTm="61178"/>
    </mc:Fallback>
  </mc:AlternateContent>
  <p:timing>
    <p:tnLst>
      <p:par>
        <p:cTn id="1" dur="indefinite" restart="never" nodeType="tmRoot"/>
      </p:par>
    </p:tnLst>
  </p:timing>
  <p:extLst mod="1">
    <p:ext uri="{E180D4A7-C9FB-4DFB-919C-405C955672EB}">
      <p14:showEvtLst xmlns:p14="http://schemas.microsoft.com/office/powerpoint/2010/main">
        <p14:playEvt time="0" objId="4"/>
        <p14:stopEvt time="60677" objId="4"/>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096"/>
            <a:ext cx="8229600" cy="1143000"/>
          </a:xfrm>
        </p:spPr>
        <p:txBody>
          <a:bodyPr>
            <a:normAutofit/>
          </a:bodyPr>
          <a:lstStyle/>
          <a:p>
            <a:pPr algn="ctr"/>
            <a:r>
              <a:rPr lang="en-US" sz="2800" dirty="0" smtClean="0"/>
              <a:t>**NEW **Requirements for patient encounters per course</a:t>
            </a:r>
            <a:endParaRPr lang="en-US" sz="2800" dirty="0"/>
          </a:p>
        </p:txBody>
      </p:sp>
      <p:sp>
        <p:nvSpPr>
          <p:cNvPr id="3" name="Content Placeholder 2"/>
          <p:cNvSpPr>
            <a:spLocks noGrp="1"/>
          </p:cNvSpPr>
          <p:nvPr>
            <p:ph idx="1"/>
          </p:nvPr>
        </p:nvSpPr>
        <p:spPr>
          <a:xfrm>
            <a:off x="330590" y="1305096"/>
            <a:ext cx="8229600" cy="4856553"/>
          </a:xfrm>
        </p:spPr>
        <p:txBody>
          <a:bodyPr>
            <a:normAutofit fontScale="62500" lnSpcReduction="20000"/>
          </a:bodyPr>
          <a:lstStyle/>
          <a:p>
            <a:r>
              <a:rPr lang="en-US" dirty="0"/>
              <a:t>Consensus of patient numbers by course. These are MINIMUM numbers of patients:</a:t>
            </a:r>
          </a:p>
          <a:p>
            <a:r>
              <a:rPr lang="en-US" u="sng" dirty="0"/>
              <a:t>NURS 6531 </a:t>
            </a:r>
            <a:r>
              <a:rPr lang="en-US" dirty="0"/>
              <a:t>– 144 patients in 144 hours</a:t>
            </a:r>
          </a:p>
          <a:p>
            <a:r>
              <a:rPr lang="en-US" u="sng" dirty="0"/>
              <a:t>NURS 6540 </a:t>
            </a:r>
            <a:r>
              <a:rPr lang="en-US" dirty="0"/>
              <a:t>– 100 patients in 144 hours</a:t>
            </a:r>
          </a:p>
          <a:p>
            <a:r>
              <a:rPr lang="en-US" u="sng" dirty="0"/>
              <a:t>NURS 6541 </a:t>
            </a:r>
            <a:r>
              <a:rPr lang="en-US" dirty="0"/>
              <a:t>– 144 patients in 144 hours</a:t>
            </a:r>
          </a:p>
          <a:p>
            <a:r>
              <a:rPr lang="en-US" u="sng" dirty="0"/>
              <a:t>NURS 6550 </a:t>
            </a:r>
            <a:r>
              <a:rPr lang="en-US" dirty="0"/>
              <a:t>– 75 patients in 144 hours</a:t>
            </a:r>
          </a:p>
          <a:p>
            <a:r>
              <a:rPr lang="en-US" u="sng" dirty="0"/>
              <a:t>NURS 6551 </a:t>
            </a:r>
            <a:r>
              <a:rPr lang="en-US" dirty="0"/>
              <a:t>– 100 GYN patients; 25 OB patients in 144 required hours</a:t>
            </a:r>
          </a:p>
          <a:p>
            <a:r>
              <a:rPr lang="en-US" u="sng" dirty="0"/>
              <a:t>NURS 6560 </a:t>
            </a:r>
            <a:r>
              <a:rPr lang="en-US" dirty="0"/>
              <a:t>– 75 patients in 144 hours</a:t>
            </a:r>
          </a:p>
          <a:p>
            <a:r>
              <a:rPr lang="en-US" u="sng" dirty="0"/>
              <a:t>NURS 6565 </a:t>
            </a:r>
            <a:r>
              <a:rPr lang="en-US" dirty="0"/>
              <a:t>– 144 patients in 144 hours</a:t>
            </a:r>
          </a:p>
          <a:p>
            <a:r>
              <a:rPr lang="en-US" u="sng" dirty="0"/>
              <a:t>PMHNP Courses</a:t>
            </a:r>
            <a:r>
              <a:rPr lang="en-US" dirty="0"/>
              <a:t>: NURS 6640, NURS 6650, NURS 6660, NURS 6670:</a:t>
            </a:r>
          </a:p>
          <a:p>
            <a:pPr lvl="1"/>
            <a:r>
              <a:rPr lang="en-US" dirty="0"/>
              <a:t>“Students in the PMHNP program will need to complete 144 hours of practicum </a:t>
            </a:r>
            <a:r>
              <a:rPr lang="en-US" dirty="0" smtClean="0"/>
              <a:t>in EACH of the four practicum courses. </a:t>
            </a:r>
            <a:r>
              <a:rPr lang="en-US" dirty="0"/>
              <a:t>It is acknowledged that a variety of factors will influence the number of clients seen, but students should strive to see as many clients possible each clinical day.”</a:t>
            </a:r>
          </a:p>
          <a:p>
            <a:r>
              <a:rPr lang="en-US" b="1" dirty="0" smtClean="0"/>
              <a:t>*</a:t>
            </a:r>
            <a:r>
              <a:rPr lang="en-US" b="1" dirty="0"/>
              <a:t>A </a:t>
            </a:r>
            <a:r>
              <a:rPr lang="en-US" b="1" dirty="0" smtClean="0"/>
              <a:t>minimum </a:t>
            </a:r>
            <a:r>
              <a:rPr lang="en-US" b="1" dirty="0"/>
              <a:t>of </a:t>
            </a:r>
            <a:r>
              <a:rPr lang="en-US" b="1" dirty="0" smtClean="0"/>
              <a:t>144 </a:t>
            </a:r>
            <a:r>
              <a:rPr lang="en-US" b="1" dirty="0"/>
              <a:t>clinical hours are required in </a:t>
            </a:r>
            <a:r>
              <a:rPr lang="en-US" b="1" u="sng" dirty="0"/>
              <a:t>each</a:t>
            </a:r>
            <a:r>
              <a:rPr lang="en-US" b="1" dirty="0"/>
              <a:t> practicum course. More hours can be completed but cannot transfer to another clinical  course</a:t>
            </a:r>
            <a:r>
              <a:rPr lang="en-US" dirty="0"/>
              <a:t>. </a:t>
            </a:r>
          </a:p>
        </p:txBody>
      </p:sp>
    </p:spTree>
    <p:extLst>
      <p:ext uri="{BB962C8B-B14F-4D97-AF65-F5344CB8AC3E}">
        <p14:creationId xmlns:p14="http://schemas.microsoft.com/office/powerpoint/2010/main" val="1147405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Meditrek</a:t>
            </a:r>
            <a:r>
              <a:rPr lang="en-US" dirty="0" smtClean="0"/>
              <a:t>	</a:t>
            </a:r>
            <a:endParaRPr lang="en-US" dirty="0"/>
          </a:p>
        </p:txBody>
      </p:sp>
      <p:sp>
        <p:nvSpPr>
          <p:cNvPr id="3" name="Content Placeholder 2"/>
          <p:cNvSpPr>
            <a:spLocks noGrp="1"/>
          </p:cNvSpPr>
          <p:nvPr>
            <p:ph idx="1"/>
          </p:nvPr>
        </p:nvSpPr>
        <p:spPr>
          <a:xfrm>
            <a:off x="457200" y="1192228"/>
            <a:ext cx="8229600" cy="4525963"/>
          </a:xfrm>
        </p:spPr>
        <p:txBody>
          <a:bodyPr>
            <a:normAutofit fontScale="92500" lnSpcReduction="10000"/>
          </a:bodyPr>
          <a:lstStyle/>
          <a:p>
            <a:r>
              <a:rPr lang="en-US" dirty="0" smtClean="0"/>
              <a:t>Students are to upload their information on the time log and patients log every 48 hours.</a:t>
            </a:r>
          </a:p>
          <a:p>
            <a:r>
              <a:rPr lang="en-US" dirty="0" smtClean="0"/>
              <a:t>Midterm and final evals by preceptor need to be completed in Meditrek.</a:t>
            </a:r>
          </a:p>
          <a:p>
            <a:r>
              <a:rPr lang="en-US" dirty="0" smtClean="0"/>
              <a:t>Midterm </a:t>
            </a:r>
            <a:r>
              <a:rPr lang="en-US" dirty="0" err="1" smtClean="0"/>
              <a:t>eval</a:t>
            </a:r>
            <a:r>
              <a:rPr lang="en-US" dirty="0" smtClean="0"/>
              <a:t> should be completed prior to midterm conference call, then reviewed.</a:t>
            </a:r>
          </a:p>
          <a:p>
            <a:r>
              <a:rPr lang="en-US" dirty="0" smtClean="0"/>
              <a:t>Didactic faculty are responsible to ensure ALL clinical students have their time logs signed and final </a:t>
            </a:r>
            <a:r>
              <a:rPr lang="en-US" dirty="0" err="1" smtClean="0"/>
              <a:t>evals</a:t>
            </a:r>
            <a:r>
              <a:rPr lang="en-US" dirty="0" smtClean="0"/>
              <a:t> completed prior to entering final grade.</a:t>
            </a:r>
            <a:endParaRPr lang="en-US" dirty="0"/>
          </a:p>
        </p:txBody>
      </p:sp>
    </p:spTree>
    <p:extLst>
      <p:ext uri="{BB962C8B-B14F-4D97-AF65-F5344CB8AC3E}">
        <p14:creationId xmlns:p14="http://schemas.microsoft.com/office/powerpoint/2010/main" val="3450431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Meditrek Contact </a:t>
            </a:r>
            <a:r>
              <a:rPr lang="en-US" dirty="0"/>
              <a:t>I</a:t>
            </a:r>
            <a:r>
              <a:rPr lang="en-US" dirty="0" smtClean="0"/>
              <a:t>nformation</a:t>
            </a:r>
            <a:endParaRPr lang="en-US" dirty="0"/>
          </a:p>
        </p:txBody>
      </p:sp>
      <p:sp>
        <p:nvSpPr>
          <p:cNvPr id="3" name="Content Placeholder 2"/>
          <p:cNvSpPr>
            <a:spLocks noGrp="1"/>
          </p:cNvSpPr>
          <p:nvPr>
            <p:ph idx="1"/>
          </p:nvPr>
        </p:nvSpPr>
        <p:spPr/>
        <p:txBody>
          <a:bodyPr>
            <a:normAutofit/>
          </a:bodyPr>
          <a:lstStyle/>
          <a:p>
            <a:r>
              <a:rPr lang="en-US" dirty="0"/>
              <a:t>If the preceptor does not receive an email with login information, the student or the preceptor should email the preceptor’s name and email, along with the student’s name and Walden ID number to SONPreceptor@waldenu.edu and the login information will be sent to the preceptor directly</a:t>
            </a:r>
            <a:r>
              <a:rPr lang="en-US" dirty="0" smtClean="0"/>
              <a:t>.</a:t>
            </a:r>
            <a:endParaRPr lang="en-US" dirty="0"/>
          </a:p>
        </p:txBody>
      </p:sp>
    </p:spTree>
    <p:extLst>
      <p:ext uri="{BB962C8B-B14F-4D97-AF65-F5344CB8AC3E}">
        <p14:creationId xmlns:p14="http://schemas.microsoft.com/office/powerpoint/2010/main" val="523429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How do STUDENTS document patient encounters at clinical site?</a:t>
            </a:r>
            <a:endParaRPr lang="en-US" dirty="0"/>
          </a:p>
        </p:txBody>
      </p:sp>
      <p:sp>
        <p:nvSpPr>
          <p:cNvPr id="3" name="Content Placeholder 2"/>
          <p:cNvSpPr>
            <a:spLocks noGrp="1"/>
          </p:cNvSpPr>
          <p:nvPr>
            <p:ph idx="1"/>
          </p:nvPr>
        </p:nvSpPr>
        <p:spPr>
          <a:xfrm>
            <a:off x="1088685" y="1417638"/>
            <a:ext cx="7202456" cy="3822360"/>
          </a:xfrm>
        </p:spPr>
        <p:txBody>
          <a:bodyPr/>
          <a:lstStyle/>
          <a:p>
            <a:r>
              <a:rPr lang="en-US" dirty="0" smtClean="0"/>
              <a:t>This will be up to the preceptor and clinical faculty</a:t>
            </a:r>
          </a:p>
          <a:p>
            <a:pPr lvl="1"/>
            <a:r>
              <a:rPr lang="en-US" dirty="0" smtClean="0"/>
              <a:t>It is a good idea to learn from each site as many have electronic medical records</a:t>
            </a:r>
          </a:p>
          <a:p>
            <a:pPr lvl="1"/>
            <a:r>
              <a:rPr lang="en-US" dirty="0" smtClean="0"/>
              <a:t>The preceptor may want you to hand write your SOAP note</a:t>
            </a:r>
            <a:endParaRPr lang="en-US" dirty="0"/>
          </a:p>
        </p:txBody>
      </p:sp>
      <p:pic>
        <p:nvPicPr>
          <p:cNvPr id="5" name="Picture 4" descr="electronic-medical-record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6582" y="4619064"/>
            <a:ext cx="1493350" cy="963425"/>
          </a:xfrm>
          <a:prstGeom prst="rect">
            <a:avLst/>
          </a:prstGeom>
        </p:spPr>
      </p:pic>
      <p:pic>
        <p:nvPicPr>
          <p:cNvPr id="6" name="Picture 5" descr="record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685" y="4590933"/>
            <a:ext cx="1469874" cy="963424"/>
          </a:xfrm>
          <a:prstGeom prst="rect">
            <a:avLst/>
          </a:prstGeom>
        </p:spPr>
      </p:pic>
    </p:spTree>
    <p:extLst>
      <p:ext uri="{BB962C8B-B14F-4D97-AF65-F5344CB8AC3E}">
        <p14:creationId xmlns:p14="http://schemas.microsoft.com/office/powerpoint/2010/main" val="1024217244"/>
      </p:ext>
    </p:extLst>
  </p:cSld>
  <p:clrMapOvr>
    <a:masterClrMapping/>
  </p:clrMapOvr>
  <mc:AlternateContent xmlns:mc="http://schemas.openxmlformats.org/markup-compatibility/2006" xmlns:p14="http://schemas.microsoft.com/office/powerpoint/2010/main">
    <mc:Choice Requires="p14">
      <p:transition spd="slow" p14:dur="2000" advTm="53627"/>
    </mc:Choice>
    <mc:Fallback xmlns="">
      <p:transition spd="slow" advTm="53627"/>
    </mc:Fallback>
  </mc:AlternateContent>
  <p:timing>
    <p:tnLst>
      <p:par>
        <p:cTn id="1" dur="indefinite" restart="never" nodeType="tmRoot"/>
      </p:par>
    </p:tnLst>
  </p:timing>
  <p:extLst mod="1">
    <p:ext uri="{E180D4A7-C9FB-4DFB-919C-405C955672EB}">
      <p14:showEvtLst xmlns:p14="http://schemas.microsoft.com/office/powerpoint/2010/main">
        <p14:playEvt time="0" objId="5"/>
        <p14:stopEvt time="53316" objId="5"/>
      </p14:showEvt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8882"/>
            <a:ext cx="8229600" cy="1143000"/>
          </a:xfrm>
        </p:spPr>
        <p:txBody>
          <a:bodyPr>
            <a:normAutofit fontScale="90000"/>
          </a:bodyPr>
          <a:lstStyle/>
          <a:p>
            <a:r>
              <a:rPr lang="en-US" dirty="0" smtClean="0"/>
              <a:t>Documenting Clinical Experiences for the Course</a:t>
            </a:r>
            <a:endParaRPr lang="en-US" dirty="0"/>
          </a:p>
        </p:txBody>
      </p:sp>
      <p:sp>
        <p:nvSpPr>
          <p:cNvPr id="3" name="Content Placeholder 2"/>
          <p:cNvSpPr>
            <a:spLocks noGrp="1"/>
          </p:cNvSpPr>
          <p:nvPr>
            <p:ph idx="1"/>
          </p:nvPr>
        </p:nvSpPr>
        <p:spPr>
          <a:xfrm>
            <a:off x="457200" y="2039805"/>
            <a:ext cx="8229600" cy="3155390"/>
          </a:xfrm>
        </p:spPr>
        <p:txBody>
          <a:bodyPr>
            <a:normAutofit fontScale="77500" lnSpcReduction="20000"/>
          </a:bodyPr>
          <a:lstStyle/>
          <a:p>
            <a:r>
              <a:rPr lang="en-US" dirty="0"/>
              <a:t>To prepare for this course’s Practicum Experience, address the following in </a:t>
            </a:r>
            <a:r>
              <a:rPr lang="en-US" dirty="0" smtClean="0"/>
              <a:t>Practicum Journal (</a:t>
            </a:r>
            <a:r>
              <a:rPr lang="en-US" b="1" dirty="0" smtClean="0"/>
              <a:t>AGPCNP and FNP students ONLY</a:t>
            </a:r>
            <a:r>
              <a:rPr lang="en-US" dirty="0" smtClean="0"/>
              <a:t>):</a:t>
            </a:r>
            <a:endParaRPr lang="en-US" dirty="0"/>
          </a:p>
          <a:p>
            <a:pPr lvl="1"/>
            <a:r>
              <a:rPr lang="en-US" dirty="0"/>
              <a:t>Select and describe a nursing theory to guide your practice.</a:t>
            </a:r>
          </a:p>
          <a:p>
            <a:pPr lvl="1"/>
            <a:r>
              <a:rPr lang="en-US" dirty="0"/>
              <a:t>Develop goals and objectives for your Practicum Experience in this course. </a:t>
            </a:r>
            <a:r>
              <a:rPr lang="en-US" dirty="0" smtClean="0"/>
              <a:t>  When </a:t>
            </a:r>
            <a:r>
              <a:rPr lang="en-US" dirty="0"/>
              <a:t>developing </a:t>
            </a:r>
            <a:r>
              <a:rPr lang="en-US" dirty="0" smtClean="0"/>
              <a:t>r </a:t>
            </a:r>
            <a:r>
              <a:rPr lang="en-US" dirty="0"/>
              <a:t>goals and objectives, </a:t>
            </a:r>
            <a:r>
              <a:rPr lang="en-US" dirty="0" smtClean="0"/>
              <a:t>students are to be </a:t>
            </a:r>
            <a:r>
              <a:rPr lang="en-US" dirty="0"/>
              <a:t>sure to keep the </a:t>
            </a:r>
            <a:r>
              <a:rPr lang="en-US" dirty="0" smtClean="0"/>
              <a:t>competency </a:t>
            </a:r>
            <a:r>
              <a:rPr lang="en-US" dirty="0"/>
              <a:t>domains of practice in mind.</a:t>
            </a:r>
          </a:p>
          <a:p>
            <a:pPr lvl="1"/>
            <a:r>
              <a:rPr lang="en-US" dirty="0"/>
              <a:t>Create a timeline of practicum activities based on your practicum requirements.</a:t>
            </a:r>
          </a:p>
          <a:p>
            <a:endParaRPr lang="en-US" dirty="0"/>
          </a:p>
        </p:txBody>
      </p:sp>
    </p:spTree>
    <p:extLst>
      <p:ext uri="{BB962C8B-B14F-4D97-AF65-F5344CB8AC3E}">
        <p14:creationId xmlns:p14="http://schemas.microsoft.com/office/powerpoint/2010/main" val="3233721598"/>
      </p:ext>
    </p:extLst>
  </p:cSld>
  <p:clrMapOvr>
    <a:masterClrMapping/>
  </p:clrMapOvr>
  <mc:AlternateContent xmlns:mc="http://schemas.openxmlformats.org/markup-compatibility/2006" xmlns:p14="http://schemas.microsoft.com/office/powerpoint/2010/main">
    <mc:Choice Requires="p14">
      <p:transition spd="slow" p14:dur="2000" advTm="66144"/>
    </mc:Choice>
    <mc:Fallback xmlns="">
      <p:transition spd="slow" advTm="66144"/>
    </mc:Fallback>
  </mc:AlternateContent>
  <p:timing>
    <p:tnLst>
      <p:par>
        <p:cTn id="1" dur="indefinite" restart="never" nodeType="tmRoot"/>
      </p:par>
    </p:tnLst>
  </p:timing>
  <p:extLst mod="1">
    <p:ext uri="{E180D4A7-C9FB-4DFB-919C-405C955672EB}">
      <p14:showEvtLst xmlns:p14="http://schemas.microsoft.com/office/powerpoint/2010/main">
        <p14:playEvt time="6101" objId="5"/>
        <p14:stopEvt time="65628" objId="5"/>
      </p14:showEvt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Documenting Clinical Experiences for the Course</a:t>
            </a:r>
          </a:p>
        </p:txBody>
      </p:sp>
      <p:sp>
        <p:nvSpPr>
          <p:cNvPr id="3" name="Content Placeholder 2"/>
          <p:cNvSpPr>
            <a:spLocks noGrp="1"/>
          </p:cNvSpPr>
          <p:nvPr>
            <p:ph idx="1"/>
          </p:nvPr>
        </p:nvSpPr>
        <p:spPr>
          <a:xfrm>
            <a:off x="330201" y="2124214"/>
            <a:ext cx="8356600" cy="3364500"/>
          </a:xfrm>
        </p:spPr>
        <p:txBody>
          <a:bodyPr>
            <a:normAutofit fontScale="85000" lnSpcReduction="20000"/>
          </a:bodyPr>
          <a:lstStyle/>
          <a:p>
            <a:r>
              <a:rPr lang="en-US" dirty="0" smtClean="0"/>
              <a:t>All patients must be entered on the NP Patient Log within 48 hours of each clinic day.</a:t>
            </a:r>
          </a:p>
          <a:p>
            <a:r>
              <a:rPr lang="en-US" dirty="0" smtClean="0"/>
              <a:t>All clinic hours must be entered on the Time log within 48 hours of each clinic day.</a:t>
            </a:r>
          </a:p>
          <a:p>
            <a:r>
              <a:rPr lang="en-US" dirty="0" smtClean="0"/>
              <a:t>Clinical faculty will review all NP patient logs and Time logs periodically throughout the course.  Students are to keep them up-to-date at all times.</a:t>
            </a:r>
          </a:p>
          <a:p>
            <a:r>
              <a:rPr lang="en-US" dirty="0" smtClean="0"/>
              <a:t>Weekly Journal Entries are required but only submitted Weeks 3, 7 and 10 (or as directed in clinical course).  </a:t>
            </a:r>
            <a:endParaRPr lang="en-US" b="1" dirty="0" smtClean="0"/>
          </a:p>
        </p:txBody>
      </p:sp>
      <p:pic>
        <p:nvPicPr>
          <p:cNvPr id="5" name="Picture 4" descr="BU00529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2148" y="1088725"/>
            <a:ext cx="1033982" cy="1035489"/>
          </a:xfrm>
          <a:prstGeom prst="rect">
            <a:avLst/>
          </a:prstGeom>
        </p:spPr>
      </p:pic>
    </p:spTree>
    <p:extLst>
      <p:ext uri="{BB962C8B-B14F-4D97-AF65-F5344CB8AC3E}">
        <p14:creationId xmlns:p14="http://schemas.microsoft.com/office/powerpoint/2010/main" val="3574759812"/>
      </p:ext>
    </p:extLst>
  </p:cSld>
  <p:clrMapOvr>
    <a:masterClrMapping/>
  </p:clrMapOvr>
  <mc:AlternateContent xmlns:mc="http://schemas.openxmlformats.org/markup-compatibility/2006" xmlns:p14="http://schemas.microsoft.com/office/powerpoint/2010/main">
    <mc:Choice Requires="p14">
      <p:transition spd="slow" p14:dur="2000" advTm="71135"/>
    </mc:Choice>
    <mc:Fallback xmlns="">
      <p:transition spd="slow" advTm="71135"/>
    </mc:Fallback>
  </mc:AlternateContent>
  <p:timing>
    <p:tnLst>
      <p:par>
        <p:cTn id="1" dur="indefinite" restart="never" nodeType="tmRoot"/>
      </p:par>
    </p:tnLst>
  </p:timing>
  <p:extLst mod="1">
    <p:ext uri="{E180D4A7-C9FB-4DFB-919C-405C955672EB}">
      <p14:showEvtLst xmlns:p14="http://schemas.microsoft.com/office/powerpoint/2010/main">
        <p14:playEvt time="3027" objId="5"/>
        <p14:stopEvt time="71135" objId="5"/>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3892"/>
            <a:ext cx="8229600" cy="897133"/>
          </a:xfrm>
        </p:spPr>
        <p:txBody>
          <a:bodyPr/>
          <a:lstStyle/>
          <a:p>
            <a:pPr algn="ctr"/>
            <a:r>
              <a:rPr lang="en-US" dirty="0" smtClean="0"/>
              <a:t>Welcome	</a:t>
            </a:r>
            <a:endParaRPr lang="en-US" dirty="0"/>
          </a:p>
        </p:txBody>
      </p:sp>
      <p:sp>
        <p:nvSpPr>
          <p:cNvPr id="3" name="Content Placeholder 2"/>
          <p:cNvSpPr>
            <a:spLocks noGrp="1"/>
          </p:cNvSpPr>
          <p:nvPr>
            <p:ph idx="1"/>
          </p:nvPr>
        </p:nvSpPr>
        <p:spPr>
          <a:xfrm>
            <a:off x="457200" y="1234432"/>
            <a:ext cx="8229600" cy="4525963"/>
          </a:xfrm>
        </p:spPr>
        <p:txBody>
          <a:bodyPr>
            <a:normAutofit/>
          </a:bodyPr>
          <a:lstStyle/>
          <a:p>
            <a:r>
              <a:rPr lang="en-US" dirty="0" smtClean="0"/>
              <a:t>This power point will discuss highlights of our clinical courses and will provide a quick access guide , with classroom requirements and reminders.</a:t>
            </a:r>
          </a:p>
          <a:p>
            <a:pPr marL="0" indent="0">
              <a:buNone/>
            </a:pPr>
            <a:endParaRPr lang="en-US" sz="800" dirty="0"/>
          </a:p>
          <a:p>
            <a:pPr lvl="1"/>
            <a:r>
              <a:rPr lang="en-US" dirty="0" smtClean="0"/>
              <a:t>Dr. Jennifer Stone </a:t>
            </a:r>
            <a:r>
              <a:rPr lang="mr-IN" dirty="0" smtClean="0"/>
              <a:t>–</a:t>
            </a:r>
            <a:r>
              <a:rPr lang="en-US" dirty="0" smtClean="0"/>
              <a:t> Clinical Supervisor, jennifer.stone2@mail.waldenu.edu</a:t>
            </a:r>
          </a:p>
          <a:p>
            <a:pPr lvl="1"/>
            <a:r>
              <a:rPr lang="en-US" dirty="0" smtClean="0"/>
              <a:t>Dr. Tara Harris </a:t>
            </a:r>
            <a:r>
              <a:rPr lang="mr-IN" dirty="0" smtClean="0"/>
              <a:t>–</a:t>
            </a:r>
            <a:r>
              <a:rPr lang="en-US" dirty="0" smtClean="0"/>
              <a:t> PT Clinical Supervisor, tara.harris4@mail.waldenu.edu</a:t>
            </a:r>
          </a:p>
          <a:p>
            <a:endParaRPr lang="en-US" dirty="0"/>
          </a:p>
        </p:txBody>
      </p:sp>
    </p:spTree>
    <p:extLst>
      <p:ext uri="{BB962C8B-B14F-4D97-AF65-F5344CB8AC3E}">
        <p14:creationId xmlns:p14="http://schemas.microsoft.com/office/powerpoint/2010/main" val="1046234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1586"/>
            <a:ext cx="8229600" cy="754062"/>
          </a:xfrm>
        </p:spPr>
        <p:txBody>
          <a:bodyPr/>
          <a:lstStyle/>
          <a:p>
            <a:pPr algn="ctr"/>
            <a:r>
              <a:rPr lang="en-US" dirty="0" smtClean="0"/>
              <a:t>Grading CLINICAL JOURNALS and Time Logs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19521717"/>
              </p:ext>
            </p:extLst>
          </p:nvPr>
        </p:nvGraphicFramePr>
        <p:xfrm>
          <a:off x="457200" y="2006600"/>
          <a:ext cx="8229600" cy="3383280"/>
        </p:xfrm>
        <a:graphic>
          <a:graphicData uri="http://schemas.openxmlformats.org/drawingml/2006/table">
            <a:tbl>
              <a:tblPr/>
              <a:tblGrid>
                <a:gridCol w="8229600">
                  <a:extLst>
                    <a:ext uri="{9D8B030D-6E8A-4147-A177-3AD203B41FA5}">
                      <a16:colId xmlns:a16="http://schemas.microsoft.com/office/drawing/2014/main" xmlns="" val="20000"/>
                    </a:ext>
                  </a:extLst>
                </a:gridCol>
              </a:tblGrid>
              <a:tr h="2197100">
                <a:tc>
                  <a:txBody>
                    <a:bodyPr/>
                    <a:lstStyle/>
                    <a:p>
                      <a:r>
                        <a:rPr lang="en-US" sz="2400" dirty="0">
                          <a:solidFill>
                            <a:srgbClr val="896631"/>
                          </a:solidFill>
                        </a:rPr>
                        <a:t>For the Journal Entries and Practicum Time Logs—which are assessed with a Satisfactory (S) or Unsatisfactory (U) score—the numerical grade will show as 0 points and the “S” or “U” will be posted in the Feedback area by your Instructor. These scores of 0 points do not affect your grade; they simply allow for a placeholder to place the “S” or “U” scoring. </a:t>
                      </a:r>
                      <a:endParaRPr lang="en-US" sz="2400" dirty="0" smtClean="0">
                        <a:solidFill>
                          <a:srgbClr val="896631"/>
                        </a:solidFill>
                      </a:endParaRPr>
                    </a:p>
                    <a:p>
                      <a:endParaRPr lang="en-US" sz="2400" dirty="0" smtClean="0">
                        <a:solidFill>
                          <a:srgbClr val="896631"/>
                        </a:solidFill>
                      </a:endParaRPr>
                    </a:p>
                    <a:p>
                      <a:r>
                        <a:rPr lang="en-US" sz="2400" dirty="0" smtClean="0">
                          <a:solidFill>
                            <a:srgbClr val="896631"/>
                          </a:solidFill>
                        </a:rPr>
                        <a:t>*All</a:t>
                      </a:r>
                      <a:r>
                        <a:rPr lang="en-US" sz="2400" baseline="0" dirty="0" smtClean="0">
                          <a:solidFill>
                            <a:srgbClr val="896631"/>
                          </a:solidFill>
                        </a:rPr>
                        <a:t> journal entries must be done and graded satisfactorily before a passing grade in clinical can be achieved.</a:t>
                      </a:r>
                      <a:endParaRPr lang="en-US" sz="2400" dirty="0">
                        <a:solidFill>
                          <a:srgbClr val="896631"/>
                        </a:solidFill>
                      </a:endParaRPr>
                    </a:p>
                  </a:txBody>
                  <a:tcPr anchor="ctr">
                    <a:lnL>
                      <a:noFill/>
                    </a:lnL>
                    <a:lnR>
                      <a:noFill/>
                    </a:lnR>
                    <a:lnT>
                      <a:noFill/>
                    </a:lnT>
                    <a:lnB>
                      <a:noFill/>
                    </a:lnB>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258752547"/>
      </p:ext>
    </p:extLst>
  </p:cSld>
  <p:clrMapOvr>
    <a:masterClrMapping/>
  </p:clrMapOvr>
  <mc:AlternateContent xmlns:mc="http://schemas.openxmlformats.org/markup-compatibility/2006" xmlns:p14="http://schemas.microsoft.com/office/powerpoint/2010/main">
    <mc:Choice Requires="p14">
      <p:transition spd="slow" p14:dur="2000" advTm="69154"/>
    </mc:Choice>
    <mc:Fallback xmlns="">
      <p:transition spd="slow" advTm="69154"/>
    </mc:Fallback>
  </mc:AlternateContent>
  <p:timing>
    <p:tnLst>
      <p:par>
        <p:cTn id="1" dur="indefinite" restart="never" nodeType="tmRoot"/>
      </p:par>
    </p:tnLst>
  </p:timing>
  <p:extLst mod="1">
    <p:ext uri="{E180D4A7-C9FB-4DFB-919C-405C955672EB}">
      <p14:showEvtLst xmlns:p14="http://schemas.microsoft.com/office/powerpoint/2010/main">
        <p14:playEvt time="3782" objId="6"/>
        <p14:stopEvt time="68787" objId="6"/>
      </p14:showEvtLst>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8381" y="865494"/>
            <a:ext cx="6372665" cy="969962"/>
          </a:xfrm>
        </p:spPr>
        <p:txBody>
          <a:bodyPr/>
          <a:lstStyle/>
          <a:p>
            <a:pPr algn="ctr"/>
            <a:r>
              <a:rPr lang="en-US" dirty="0" smtClean="0"/>
              <a:t>Midterm and Final Evaluations</a:t>
            </a:r>
            <a:endParaRPr lang="en-US" dirty="0"/>
          </a:p>
        </p:txBody>
      </p:sp>
      <p:sp>
        <p:nvSpPr>
          <p:cNvPr id="3" name="Content Placeholder 2"/>
          <p:cNvSpPr>
            <a:spLocks noGrp="1"/>
          </p:cNvSpPr>
          <p:nvPr>
            <p:ph idx="1"/>
          </p:nvPr>
        </p:nvSpPr>
        <p:spPr>
          <a:xfrm>
            <a:off x="457200" y="2250838"/>
            <a:ext cx="8229600" cy="3587254"/>
          </a:xfrm>
        </p:spPr>
        <p:txBody>
          <a:bodyPr>
            <a:normAutofit fontScale="77500" lnSpcReduction="20000"/>
          </a:bodyPr>
          <a:lstStyle/>
          <a:p>
            <a:r>
              <a:rPr lang="en-US" dirty="0" smtClean="0"/>
              <a:t>All students are required to have their preceptor complete a midterm and final evaluation in order to pass the course</a:t>
            </a:r>
          </a:p>
          <a:p>
            <a:r>
              <a:rPr lang="en-US" dirty="0" smtClean="0"/>
              <a:t>Midterm evaluation is done through Meditrek and should be completed by the preceptor during weeks 4-6; the preceptor will receive login credentials to Meditrek beginning in week 3.</a:t>
            </a:r>
          </a:p>
          <a:p>
            <a:r>
              <a:rPr lang="en-US" dirty="0" smtClean="0"/>
              <a:t>Students must have a satisfactory final evaluation by preceptor in Meditrek by end of week 10. </a:t>
            </a:r>
          </a:p>
          <a:p>
            <a:r>
              <a:rPr lang="en-US" dirty="0" smtClean="0"/>
              <a:t>All students are </a:t>
            </a:r>
            <a:r>
              <a:rPr lang="en-US" b="1" dirty="0" smtClean="0"/>
              <a:t>required</a:t>
            </a:r>
            <a:r>
              <a:rPr lang="en-US" dirty="0" smtClean="0"/>
              <a:t> to have their preceptor and practicum site evaluation in Meditrek by end of week 10.</a:t>
            </a:r>
            <a:endParaRPr lang="en-US" dirty="0"/>
          </a:p>
        </p:txBody>
      </p:sp>
      <p:pic>
        <p:nvPicPr>
          <p:cNvPr id="5" name="Picture 4" descr="stop read th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9201" y="0"/>
            <a:ext cx="1574800" cy="1336880"/>
          </a:xfrm>
          <a:prstGeom prst="rect">
            <a:avLst/>
          </a:prstGeom>
        </p:spPr>
      </p:pic>
    </p:spTree>
    <p:extLst>
      <p:ext uri="{BB962C8B-B14F-4D97-AF65-F5344CB8AC3E}">
        <p14:creationId xmlns:p14="http://schemas.microsoft.com/office/powerpoint/2010/main" val="2408919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5991"/>
            <a:ext cx="8229600" cy="1143000"/>
          </a:xfrm>
        </p:spPr>
        <p:txBody>
          <a:bodyPr/>
          <a:lstStyle/>
          <a:p>
            <a:r>
              <a:rPr lang="en-US" b="1" dirty="0" smtClean="0"/>
              <a:t>What happens if…</a:t>
            </a:r>
            <a:endParaRPr lang="en-US" b="1" dirty="0"/>
          </a:p>
        </p:txBody>
      </p:sp>
      <p:sp>
        <p:nvSpPr>
          <p:cNvPr id="3" name="Content Placeholder 2"/>
          <p:cNvSpPr>
            <a:spLocks noGrp="1"/>
          </p:cNvSpPr>
          <p:nvPr>
            <p:ph idx="1"/>
          </p:nvPr>
        </p:nvSpPr>
        <p:spPr>
          <a:xfrm>
            <a:off x="457200" y="1730318"/>
            <a:ext cx="8229600" cy="3331089"/>
          </a:xfrm>
        </p:spPr>
        <p:txBody>
          <a:bodyPr>
            <a:normAutofit fontScale="85000" lnSpcReduction="10000"/>
          </a:bodyPr>
          <a:lstStyle/>
          <a:p>
            <a:r>
              <a:rPr lang="en-US" dirty="0" smtClean="0"/>
              <a:t>Student or preceptor is ill or has an emergency</a:t>
            </a:r>
          </a:p>
          <a:p>
            <a:pPr lvl="1"/>
            <a:r>
              <a:rPr lang="en-US" dirty="0" smtClean="0"/>
              <a:t>Students are to notify their clinical faculty and make plans to obtain the missed hours</a:t>
            </a:r>
          </a:p>
          <a:p>
            <a:pPr lvl="1"/>
            <a:r>
              <a:rPr lang="en-US" dirty="0" smtClean="0"/>
              <a:t>If student is ill, please make sure you notify your preceptor</a:t>
            </a:r>
          </a:p>
          <a:p>
            <a:r>
              <a:rPr lang="en-US" dirty="0" smtClean="0"/>
              <a:t>If student and/or preceptor terminate the agreement</a:t>
            </a:r>
          </a:p>
          <a:p>
            <a:pPr lvl="1"/>
            <a:r>
              <a:rPr lang="en-US" dirty="0" smtClean="0"/>
              <a:t>Students are to notify clinical faculty immediately and be proactive in securing another preceptor</a:t>
            </a:r>
            <a:endParaRPr lang="en-US" dirty="0"/>
          </a:p>
        </p:txBody>
      </p:sp>
    </p:spTree>
    <p:extLst>
      <p:ext uri="{BB962C8B-B14F-4D97-AF65-F5344CB8AC3E}">
        <p14:creationId xmlns:p14="http://schemas.microsoft.com/office/powerpoint/2010/main" val="3730683918"/>
      </p:ext>
    </p:extLst>
  </p:cSld>
  <p:clrMapOvr>
    <a:masterClrMapping/>
  </p:clrMapOvr>
  <mc:AlternateContent xmlns:mc="http://schemas.openxmlformats.org/markup-compatibility/2006" xmlns:p14="http://schemas.microsoft.com/office/powerpoint/2010/main">
    <mc:Choice Requires="p14">
      <p:transition spd="slow" p14:dur="2000" advTm="112062"/>
    </mc:Choice>
    <mc:Fallback xmlns="">
      <p:transition spd="slow" advTm="112062"/>
    </mc:Fallback>
  </mc:AlternateContent>
  <p:timing>
    <p:tnLst>
      <p:par>
        <p:cTn id="1" dur="indefinite" restart="never" nodeType="tmRoot"/>
      </p:par>
    </p:tnLst>
  </p:timing>
  <p:extLst mod="1">
    <p:ext uri="{E180D4A7-C9FB-4DFB-919C-405C955672EB}">
      <p14:showEvtLst xmlns:p14="http://schemas.microsoft.com/office/powerpoint/2010/main">
        <p14:playEvt time="0" objId="5"/>
        <p14:stopEvt time="108114" objId="5"/>
      </p14:showEvtLst>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Clinical Failure</a:t>
            </a:r>
            <a:endParaRPr lang="en-US" dirty="0"/>
          </a:p>
        </p:txBody>
      </p:sp>
      <p:sp>
        <p:nvSpPr>
          <p:cNvPr id="3" name="Content Placeholder 2"/>
          <p:cNvSpPr>
            <a:spLocks noGrp="1"/>
          </p:cNvSpPr>
          <p:nvPr>
            <p:ph idx="1"/>
          </p:nvPr>
        </p:nvSpPr>
        <p:spPr/>
        <p:txBody>
          <a:bodyPr>
            <a:normAutofit fontScale="85000" lnSpcReduction="10000"/>
          </a:bodyPr>
          <a:lstStyle/>
          <a:p>
            <a:r>
              <a:rPr lang="en-US" dirty="0"/>
              <a:t>Behaviors constituting clinical failure include, however are not limited to, the following:</a:t>
            </a:r>
          </a:p>
          <a:p>
            <a:pPr lvl="1"/>
            <a:r>
              <a:rPr lang="en-US" dirty="0" smtClean="0"/>
              <a:t>Demonstration </a:t>
            </a:r>
            <a:r>
              <a:rPr lang="en-US" dirty="0"/>
              <a:t>of unsafe performance and/or decision-making skills.</a:t>
            </a:r>
          </a:p>
          <a:p>
            <a:pPr lvl="1"/>
            <a:r>
              <a:rPr lang="en-US" dirty="0" smtClean="0"/>
              <a:t>Failure </a:t>
            </a:r>
            <a:r>
              <a:rPr lang="en-US" dirty="0"/>
              <a:t>to complete clinically related class assignments and/or clinical log.</a:t>
            </a:r>
          </a:p>
          <a:p>
            <a:pPr lvl="1"/>
            <a:r>
              <a:rPr lang="en-US" dirty="0" smtClean="0"/>
              <a:t>Failure </a:t>
            </a:r>
            <a:r>
              <a:rPr lang="en-US" dirty="0"/>
              <a:t>to complete the required clinical hours and patients numbers</a:t>
            </a:r>
          </a:p>
          <a:p>
            <a:pPr lvl="1"/>
            <a:r>
              <a:rPr lang="en-US" dirty="0" smtClean="0"/>
              <a:t>Falsification </a:t>
            </a:r>
            <a:r>
              <a:rPr lang="en-US" dirty="0"/>
              <a:t>of clinical hours, records, or documentation.</a:t>
            </a:r>
          </a:p>
          <a:p>
            <a:pPr lvl="1"/>
            <a:r>
              <a:rPr lang="en-US" dirty="0" smtClean="0"/>
              <a:t>Failure </a:t>
            </a:r>
            <a:r>
              <a:rPr lang="en-US" dirty="0"/>
              <a:t>to complete clinical hours with approved preceptor. All preceptors must be approved or clinical hours will not count.</a:t>
            </a:r>
          </a:p>
          <a:p>
            <a:endParaRPr lang="en-US" dirty="0"/>
          </a:p>
        </p:txBody>
      </p:sp>
    </p:spTree>
    <p:extLst>
      <p:ext uri="{BB962C8B-B14F-4D97-AF65-F5344CB8AC3E}">
        <p14:creationId xmlns:p14="http://schemas.microsoft.com/office/powerpoint/2010/main" val="180637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9386"/>
            <a:ext cx="8229600" cy="1143000"/>
          </a:xfrm>
        </p:spPr>
        <p:txBody>
          <a:bodyPr/>
          <a:lstStyle/>
          <a:p>
            <a:r>
              <a:rPr lang="en-US" dirty="0" smtClean="0"/>
              <a:t>Students Must Remember…</a:t>
            </a:r>
            <a:endParaRPr lang="en-US" dirty="0"/>
          </a:p>
        </p:txBody>
      </p:sp>
      <p:sp>
        <p:nvSpPr>
          <p:cNvPr id="3" name="Content Placeholder 2"/>
          <p:cNvSpPr>
            <a:spLocks noGrp="1"/>
          </p:cNvSpPr>
          <p:nvPr>
            <p:ph idx="1"/>
          </p:nvPr>
        </p:nvSpPr>
        <p:spPr>
          <a:xfrm>
            <a:off x="457200" y="1786585"/>
            <a:ext cx="8229600" cy="3257307"/>
          </a:xfrm>
        </p:spPr>
        <p:txBody>
          <a:bodyPr>
            <a:normAutofit fontScale="70000" lnSpcReduction="20000"/>
          </a:bodyPr>
          <a:lstStyle/>
          <a:p>
            <a:r>
              <a:rPr lang="en-US" dirty="0" smtClean="0"/>
              <a:t>Students are a guest in the clinical setting and should act politely at all times</a:t>
            </a:r>
          </a:p>
          <a:p>
            <a:r>
              <a:rPr lang="en-US" dirty="0" smtClean="0"/>
              <a:t>Students are not make personal phone calls.   Turn your phones on vibrate and take calls only during breaks</a:t>
            </a:r>
          </a:p>
          <a:p>
            <a:r>
              <a:rPr lang="en-US" dirty="0" smtClean="0"/>
              <a:t>Always thank the patient and preceptor and office staff</a:t>
            </a:r>
          </a:p>
          <a:p>
            <a:r>
              <a:rPr lang="en-US" dirty="0" smtClean="0"/>
              <a:t>Be active in the learning process</a:t>
            </a:r>
          </a:p>
          <a:p>
            <a:r>
              <a:rPr lang="en-US" dirty="0"/>
              <a:t>You are there to learn to be a health care provider. You are not a nurse in the clinic.</a:t>
            </a:r>
          </a:p>
          <a:p>
            <a:r>
              <a:rPr lang="en-US" dirty="0"/>
              <a:t>It is ok to be wrong. We expect that as part of the learning process. </a:t>
            </a:r>
          </a:p>
          <a:p>
            <a:r>
              <a:rPr lang="en-US" dirty="0"/>
              <a:t>Ask questions! </a:t>
            </a:r>
          </a:p>
          <a:p>
            <a:pPr marL="0" indent="0">
              <a:buNone/>
            </a:pPr>
            <a:endParaRPr lang="en-US" dirty="0"/>
          </a:p>
        </p:txBody>
      </p:sp>
      <p:pic>
        <p:nvPicPr>
          <p:cNvPr id="5" name="Picture 4" descr="question-head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7860" y="545452"/>
            <a:ext cx="1677572" cy="896144"/>
          </a:xfrm>
          <a:prstGeom prst="rect">
            <a:avLst/>
          </a:prstGeom>
        </p:spPr>
      </p:pic>
    </p:spTree>
    <p:extLst>
      <p:ext uri="{BB962C8B-B14F-4D97-AF65-F5344CB8AC3E}">
        <p14:creationId xmlns:p14="http://schemas.microsoft.com/office/powerpoint/2010/main" val="2221173374"/>
      </p:ext>
    </p:extLst>
  </p:cSld>
  <p:clrMapOvr>
    <a:masterClrMapping/>
  </p:clrMapOvr>
  <mc:AlternateContent xmlns:mc="http://schemas.openxmlformats.org/markup-compatibility/2006" xmlns:p14="http://schemas.microsoft.com/office/powerpoint/2010/main">
    <mc:Choice Requires="p14">
      <p:transition spd="slow" p14:dur="2000" advTm="52761"/>
    </mc:Choice>
    <mc:Fallback xmlns="">
      <p:transition spd="slow" advTm="52761"/>
    </mc:Fallback>
  </mc:AlternateContent>
  <p:timing>
    <p:tnLst>
      <p:par>
        <p:cTn id="1" dur="indefinite" restart="never" nodeType="tmRoot"/>
      </p:par>
    </p:tnLst>
  </p:timing>
  <p:extLst mod="1">
    <p:ext uri="{E180D4A7-C9FB-4DFB-919C-405C955672EB}">
      <p14:showEvtLst xmlns:p14="http://schemas.microsoft.com/office/powerpoint/2010/main">
        <p14:playEvt time="0" objId="5"/>
        <p14:stopEvt time="51731" objId="5"/>
      </p14:showEvtLst>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IF YOU DON’T KNOW…</a:t>
            </a:r>
            <a:endParaRPr lang="en-US" dirty="0"/>
          </a:p>
        </p:txBody>
      </p:sp>
      <p:sp>
        <p:nvSpPr>
          <p:cNvPr id="3" name="Content Placeholder 2"/>
          <p:cNvSpPr>
            <a:spLocks noGrp="1"/>
          </p:cNvSpPr>
          <p:nvPr>
            <p:ph idx="1"/>
          </p:nvPr>
        </p:nvSpPr>
        <p:spPr>
          <a:xfrm>
            <a:off x="457200" y="1600201"/>
            <a:ext cx="8229600" cy="3689252"/>
          </a:xfrm>
        </p:spPr>
        <p:txBody>
          <a:bodyPr/>
          <a:lstStyle/>
          <a:p>
            <a:r>
              <a:rPr lang="en-US" dirty="0" smtClean="0"/>
              <a:t>Ask preceptor</a:t>
            </a:r>
          </a:p>
          <a:p>
            <a:r>
              <a:rPr lang="en-US" dirty="0" smtClean="0"/>
              <a:t>Ask clinical faculty</a:t>
            </a:r>
          </a:p>
          <a:p>
            <a:r>
              <a:rPr lang="en-US" dirty="0" smtClean="0"/>
              <a:t>Ask didactic faculty</a:t>
            </a:r>
          </a:p>
          <a:p>
            <a:r>
              <a:rPr lang="en-US" dirty="0" smtClean="0"/>
              <a:t>We all want students to learn and be successful</a:t>
            </a:r>
            <a:endParaRPr lang="en-US" dirty="0"/>
          </a:p>
        </p:txBody>
      </p:sp>
      <p:pic>
        <p:nvPicPr>
          <p:cNvPr id="5" name="Picture 4" descr="907_BnHo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3565" y="274638"/>
            <a:ext cx="1593167" cy="1033657"/>
          </a:xfrm>
          <a:prstGeom prst="rect">
            <a:avLst/>
          </a:prstGeom>
        </p:spPr>
      </p:pic>
    </p:spTree>
    <p:extLst>
      <p:ext uri="{BB962C8B-B14F-4D97-AF65-F5344CB8AC3E}">
        <p14:creationId xmlns:p14="http://schemas.microsoft.com/office/powerpoint/2010/main" val="8464739"/>
      </p:ext>
    </p:extLst>
  </p:cSld>
  <p:clrMapOvr>
    <a:masterClrMapping/>
  </p:clrMapOvr>
  <mc:AlternateContent xmlns:mc="http://schemas.openxmlformats.org/markup-compatibility/2006" xmlns:p14="http://schemas.microsoft.com/office/powerpoint/2010/main">
    <mc:Choice Requires="p14">
      <p:transition spd="slow" p14:dur="2000" advTm="33863"/>
    </mc:Choice>
    <mc:Fallback xmlns="">
      <p:transition spd="slow" advTm="33863"/>
    </mc:Fallback>
  </mc:AlternateContent>
  <p:timing>
    <p:tnLst>
      <p:par>
        <p:cTn id="1" dur="indefinite" restart="never" nodeType="tmRoot"/>
      </p:par>
    </p:tnLst>
  </p:timing>
  <p:extLst mod="1">
    <p:ext uri="{E180D4A7-C9FB-4DFB-919C-405C955672EB}">
      <p14:showEvtLst xmlns:p14="http://schemas.microsoft.com/office/powerpoint/2010/main">
        <p14:playEvt time="0" objId="5"/>
        <p14:stopEvt time="33506" objId="5"/>
      </p14:showEvtLst>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Specialty Coordinators</a:t>
            </a:r>
            <a:endParaRPr lang="en-US" dirty="0"/>
          </a:p>
        </p:txBody>
      </p:sp>
      <p:sp>
        <p:nvSpPr>
          <p:cNvPr id="3" name="Content Placeholder 2"/>
          <p:cNvSpPr>
            <a:spLocks noGrp="1"/>
          </p:cNvSpPr>
          <p:nvPr>
            <p:ph idx="1"/>
          </p:nvPr>
        </p:nvSpPr>
        <p:spPr>
          <a:xfrm>
            <a:off x="457200" y="1262575"/>
            <a:ext cx="8229600" cy="4525963"/>
          </a:xfrm>
        </p:spPr>
        <p:txBody>
          <a:bodyPr>
            <a:normAutofit lnSpcReduction="10000"/>
          </a:bodyPr>
          <a:lstStyle/>
          <a:p>
            <a:r>
              <a:rPr lang="en-US" dirty="0" smtClean="0"/>
              <a:t>Dr. Salma Hernandez AGACNP and AGPCNP </a:t>
            </a:r>
            <a:r>
              <a:rPr lang="en-US" dirty="0" err="1" smtClean="0">
                <a:hlinkClick r:id="rId2"/>
              </a:rPr>
              <a:t>salma.hernandez@mail</a:t>
            </a:r>
            <a:r>
              <a:rPr lang="en-US" dirty="0" smtClean="0">
                <a:hlinkClick r:id="rId2"/>
              </a:rPr>
              <a:t>. waldenu.edu</a:t>
            </a:r>
            <a:endParaRPr lang="en-US" dirty="0" smtClean="0"/>
          </a:p>
          <a:p>
            <a:pPr marL="0" indent="0">
              <a:buNone/>
            </a:pPr>
            <a:endParaRPr lang="en-US" sz="800" dirty="0" smtClean="0"/>
          </a:p>
          <a:p>
            <a:r>
              <a:rPr lang="en-US" dirty="0" smtClean="0"/>
              <a:t>Dr. Phyllis Morgan FNP </a:t>
            </a:r>
            <a:r>
              <a:rPr lang="en-US" dirty="0" smtClean="0">
                <a:hlinkClick r:id="rId3"/>
              </a:rPr>
              <a:t>phyllis.morgan@mail.waldenu.edu</a:t>
            </a:r>
            <a:endParaRPr lang="en-US" dirty="0" smtClean="0"/>
          </a:p>
          <a:p>
            <a:pPr marL="0" indent="0">
              <a:buNone/>
            </a:pPr>
            <a:endParaRPr lang="en-US" sz="900" dirty="0" smtClean="0"/>
          </a:p>
          <a:p>
            <a:r>
              <a:rPr lang="en-US" dirty="0" smtClean="0"/>
              <a:t>Dr</a:t>
            </a:r>
            <a:r>
              <a:rPr lang="en-US" dirty="0"/>
              <a:t>. Stefanie Gatica </a:t>
            </a:r>
            <a:r>
              <a:rPr lang="en-US" dirty="0" smtClean="0"/>
              <a:t>FNP </a:t>
            </a:r>
            <a:r>
              <a:rPr lang="en-US" dirty="0" smtClean="0">
                <a:hlinkClick r:id="rId4"/>
              </a:rPr>
              <a:t>stefanie.gatica@mail.waldenu.edu</a:t>
            </a:r>
            <a:endParaRPr lang="en-US" dirty="0" smtClean="0"/>
          </a:p>
          <a:p>
            <a:pPr marL="0" indent="0">
              <a:buNone/>
            </a:pPr>
            <a:endParaRPr lang="en-US" sz="900" dirty="0" smtClean="0"/>
          </a:p>
          <a:p>
            <a:r>
              <a:rPr lang="en-US" dirty="0" smtClean="0"/>
              <a:t>Dr</a:t>
            </a:r>
            <a:r>
              <a:rPr lang="en-US" dirty="0"/>
              <a:t>. Timothy Legg Coordinator </a:t>
            </a:r>
            <a:r>
              <a:rPr lang="en-US" dirty="0" smtClean="0"/>
              <a:t>PMHNP </a:t>
            </a:r>
            <a:r>
              <a:rPr lang="en-US" dirty="0" smtClean="0">
                <a:hlinkClick r:id="rId5"/>
              </a:rPr>
              <a:t>timothy.legg@mail.waldenu.edu</a:t>
            </a:r>
            <a:r>
              <a:rPr lang="en-US" dirty="0" smtClean="0"/>
              <a:t> </a:t>
            </a:r>
          </a:p>
          <a:p>
            <a:endParaRPr lang="en-US" dirty="0"/>
          </a:p>
        </p:txBody>
      </p:sp>
      <p:sp>
        <p:nvSpPr>
          <p:cNvPr id="4" name="Slide Number Placeholder 3"/>
          <p:cNvSpPr>
            <a:spLocks noGrp="1"/>
          </p:cNvSpPr>
          <p:nvPr>
            <p:ph type="sldNum" sz="quarter" idx="12"/>
          </p:nvPr>
        </p:nvSpPr>
        <p:spPr/>
        <p:txBody>
          <a:bodyPr/>
          <a:lstStyle/>
          <a:p>
            <a:fld id="{7CFD783A-7458-A746-BA26-291A04EDE88D}" type="slidenum">
              <a:rPr lang="en-US" smtClean="0"/>
              <a:pPr/>
              <a:t>26</a:t>
            </a:fld>
            <a:endParaRPr lang="en-US" dirty="0"/>
          </a:p>
        </p:txBody>
      </p:sp>
    </p:spTree>
    <p:extLst>
      <p:ext uri="{BB962C8B-B14F-4D97-AF65-F5344CB8AC3E}">
        <p14:creationId xmlns:p14="http://schemas.microsoft.com/office/powerpoint/2010/main" val="446014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Clinical Supervisors</a:t>
            </a:r>
            <a:endParaRPr lang="en-US" dirty="0"/>
          </a:p>
        </p:txBody>
      </p:sp>
      <p:sp>
        <p:nvSpPr>
          <p:cNvPr id="3" name="Content Placeholder 2"/>
          <p:cNvSpPr>
            <a:spLocks noGrp="1"/>
          </p:cNvSpPr>
          <p:nvPr>
            <p:ph idx="1"/>
          </p:nvPr>
        </p:nvSpPr>
        <p:spPr/>
        <p:txBody>
          <a:bodyPr/>
          <a:lstStyle/>
          <a:p>
            <a:r>
              <a:rPr lang="en-US" dirty="0" smtClean="0"/>
              <a:t>Dr. Jennifer Stone – Full time Clinical Supervisor for FNP, AGACNP, AGPCNP, PMHNP</a:t>
            </a:r>
          </a:p>
          <a:p>
            <a:pPr marL="0" indent="0">
              <a:buNone/>
            </a:pPr>
            <a:r>
              <a:rPr lang="en-US" dirty="0"/>
              <a:t>	</a:t>
            </a:r>
            <a:r>
              <a:rPr lang="en-US" dirty="0" smtClean="0">
                <a:hlinkClick r:id="rId2"/>
              </a:rPr>
              <a:t>jennifer.stone2@mail.waldenu.edu</a:t>
            </a:r>
            <a:endParaRPr lang="en-US" dirty="0" smtClean="0"/>
          </a:p>
          <a:p>
            <a:r>
              <a:rPr lang="en-US" dirty="0" smtClean="0"/>
              <a:t>Dr. Tara Harris – Part time Clinical Supervisor for FNP, AGACNP, AGPCNP, PMHNP</a:t>
            </a:r>
          </a:p>
          <a:p>
            <a:pPr marL="0" indent="0">
              <a:buNone/>
            </a:pPr>
            <a:r>
              <a:rPr lang="en-US" dirty="0"/>
              <a:t>	</a:t>
            </a:r>
            <a:r>
              <a:rPr lang="en-US" dirty="0" smtClean="0">
                <a:hlinkClick r:id="rId3"/>
              </a:rPr>
              <a:t>tara.harris4@mail.waldenu.edu</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7CFD783A-7458-A746-BA26-291A04EDE88D}" type="slidenum">
              <a:rPr lang="en-US" smtClean="0"/>
              <a:pPr/>
              <a:t>27</a:t>
            </a:fld>
            <a:endParaRPr lang="en-US" dirty="0"/>
          </a:p>
        </p:txBody>
      </p:sp>
    </p:spTree>
    <p:extLst>
      <p:ext uri="{BB962C8B-B14F-4D97-AF65-F5344CB8AC3E}">
        <p14:creationId xmlns:p14="http://schemas.microsoft.com/office/powerpoint/2010/main" val="3609524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Field Office Contacts </a:t>
            </a:r>
            <a:endParaRPr lang="en-US" dirty="0"/>
          </a:p>
        </p:txBody>
      </p:sp>
      <p:sp>
        <p:nvSpPr>
          <p:cNvPr id="3" name="Content Placeholder 2"/>
          <p:cNvSpPr>
            <a:spLocks noGrp="1"/>
          </p:cNvSpPr>
          <p:nvPr>
            <p:ph idx="1"/>
          </p:nvPr>
        </p:nvSpPr>
        <p:spPr/>
        <p:txBody>
          <a:bodyPr/>
          <a:lstStyle/>
          <a:p>
            <a:r>
              <a:rPr lang="en-US" dirty="0" smtClean="0"/>
              <a:t>Preceptors </a:t>
            </a:r>
            <a:r>
              <a:rPr lang="en-US" dirty="0"/>
              <a:t>– </a:t>
            </a:r>
            <a:r>
              <a:rPr lang="en-US" u="sng" dirty="0">
                <a:hlinkClick r:id="rId2"/>
              </a:rPr>
              <a:t>sonpreceptor@mail.waldenu.edu</a:t>
            </a:r>
            <a:endParaRPr lang="en-US" dirty="0"/>
          </a:p>
          <a:p>
            <a:r>
              <a:rPr lang="en-US" dirty="0" smtClean="0"/>
              <a:t>Field </a:t>
            </a:r>
            <a:r>
              <a:rPr lang="en-US" dirty="0"/>
              <a:t>Sites for Affiliation Agreements – </a:t>
            </a:r>
            <a:r>
              <a:rPr lang="en-US" u="sng" dirty="0">
                <a:hlinkClick r:id="rId3"/>
              </a:rPr>
              <a:t>sonaffiliation@mail.waldenu.edu</a:t>
            </a:r>
            <a:endParaRPr lang="en-US" dirty="0"/>
          </a:p>
          <a:p>
            <a:r>
              <a:rPr lang="en-US" dirty="0" smtClean="0"/>
              <a:t>Students </a:t>
            </a:r>
            <a:r>
              <a:rPr lang="en-US" dirty="0"/>
              <a:t>- </a:t>
            </a:r>
            <a:r>
              <a:rPr lang="en-US" u="sng" dirty="0">
                <a:hlinkClick r:id="rId4"/>
              </a:rPr>
              <a:t>nursefieldtraining@mailwaldenu.edu</a:t>
            </a:r>
            <a:endParaRPr lang="en-US" dirty="0"/>
          </a:p>
          <a:p>
            <a:r>
              <a:rPr lang="en-US" dirty="0" smtClean="0"/>
              <a:t>Onboarding </a:t>
            </a:r>
            <a:r>
              <a:rPr lang="en-US" dirty="0"/>
              <a:t>Questions – </a:t>
            </a:r>
            <a:r>
              <a:rPr lang="en-US" u="sng" dirty="0">
                <a:hlinkClick r:id="rId5"/>
              </a:rPr>
              <a:t>sononboarding@mail.waldenu.edu</a:t>
            </a:r>
            <a:endParaRPr lang="en-US" dirty="0"/>
          </a:p>
          <a:p>
            <a:endParaRPr lang="en-US" dirty="0"/>
          </a:p>
        </p:txBody>
      </p:sp>
      <p:sp>
        <p:nvSpPr>
          <p:cNvPr id="4" name="Slide Number Placeholder 3"/>
          <p:cNvSpPr>
            <a:spLocks noGrp="1"/>
          </p:cNvSpPr>
          <p:nvPr>
            <p:ph type="sldNum" sz="quarter" idx="12"/>
          </p:nvPr>
        </p:nvSpPr>
        <p:spPr/>
        <p:txBody>
          <a:bodyPr/>
          <a:lstStyle/>
          <a:p>
            <a:fld id="{7CFD783A-7458-A746-BA26-291A04EDE88D}" type="slidenum">
              <a:rPr lang="en-US" smtClean="0"/>
              <a:pPr/>
              <a:t>28</a:t>
            </a:fld>
            <a:endParaRPr lang="en-US" dirty="0"/>
          </a:p>
        </p:txBody>
      </p:sp>
    </p:spTree>
    <p:extLst>
      <p:ext uri="{BB962C8B-B14F-4D97-AF65-F5344CB8AC3E}">
        <p14:creationId xmlns:p14="http://schemas.microsoft.com/office/powerpoint/2010/main" val="2527674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4508377"/>
          </a:xfrm>
        </p:spPr>
        <p:txBody>
          <a:bodyPr>
            <a:normAutofit/>
          </a:bodyPr>
          <a:lstStyle/>
          <a:p>
            <a:pPr algn="ctr"/>
            <a:r>
              <a:rPr lang="en-US" dirty="0" smtClean="0"/>
              <a:t/>
            </a:r>
            <a:br>
              <a:rPr lang="en-US" dirty="0" smtClean="0"/>
            </a:br>
            <a:r>
              <a:rPr lang="en-US" dirty="0" smtClean="0"/>
              <a:t>THANK YOU!</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MUCH SUCCESS!</a:t>
            </a:r>
            <a:endParaRPr lang="en-US" dirty="0"/>
          </a:p>
        </p:txBody>
      </p:sp>
    </p:spTree>
    <p:extLst>
      <p:ext uri="{BB962C8B-B14F-4D97-AF65-F5344CB8AC3E}">
        <p14:creationId xmlns:p14="http://schemas.microsoft.com/office/powerpoint/2010/main" val="1449375925"/>
      </p:ext>
    </p:extLst>
  </p:cSld>
  <p:clrMapOvr>
    <a:masterClrMapping/>
  </p:clrMapOvr>
  <mc:AlternateContent xmlns:mc="http://schemas.openxmlformats.org/markup-compatibility/2006" xmlns:p14="http://schemas.microsoft.com/office/powerpoint/2010/main">
    <mc:Choice Requires="p14">
      <p:transition spd="slow" p14:dur="2000" advTm="69715"/>
    </mc:Choice>
    <mc:Fallback xmlns="">
      <p:transition spd="slow" advTm="69715"/>
    </mc:Fallback>
  </mc:AlternateContent>
  <p:timing>
    <p:tnLst>
      <p:par>
        <p:cTn id="1" dur="indefinite" restart="never" nodeType="tmRoot"/>
      </p:par>
    </p:tnLst>
  </p:timing>
  <p:extLst mod="1">
    <p:ext uri="{E180D4A7-C9FB-4DFB-919C-405C955672EB}">
      <p14:showEvtLst xmlns:p14="http://schemas.microsoft.com/office/powerpoint/2010/main">
        <p14:playEvt time="3946" objId="5"/>
        <p14:stopEvt time="69113" objId="5"/>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to NP Program</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Dr. Linda Steele </a:t>
            </a:r>
            <a:r>
              <a:rPr lang="mr-IN" dirty="0" smtClean="0"/>
              <a:t>–</a:t>
            </a:r>
            <a:r>
              <a:rPr lang="en-US" dirty="0" smtClean="0"/>
              <a:t> NP Program Director</a:t>
            </a:r>
          </a:p>
          <a:p>
            <a:r>
              <a:rPr lang="en-US" dirty="0" smtClean="0"/>
              <a:t>Dr. Timothy Legg </a:t>
            </a:r>
            <a:r>
              <a:rPr lang="mr-IN" dirty="0" smtClean="0"/>
              <a:t>–</a:t>
            </a:r>
            <a:r>
              <a:rPr lang="en-US" dirty="0" smtClean="0"/>
              <a:t> PMHNP Coordinator</a:t>
            </a:r>
          </a:p>
          <a:p>
            <a:r>
              <a:rPr lang="en-US" dirty="0" smtClean="0"/>
              <a:t>Dr. Salma Hernandez </a:t>
            </a:r>
            <a:r>
              <a:rPr lang="mr-IN" dirty="0" smtClean="0"/>
              <a:t>–</a:t>
            </a:r>
            <a:r>
              <a:rPr lang="en-US" dirty="0" smtClean="0"/>
              <a:t> AGACNP &amp; AGPCNP Coordinator</a:t>
            </a:r>
          </a:p>
          <a:p>
            <a:r>
              <a:rPr lang="en-US" dirty="0" smtClean="0"/>
              <a:t>Dr. Phyllis Morgan </a:t>
            </a:r>
            <a:r>
              <a:rPr lang="mr-IN" dirty="0" smtClean="0"/>
              <a:t>–</a:t>
            </a:r>
            <a:r>
              <a:rPr lang="en-US" dirty="0" smtClean="0"/>
              <a:t> FNP Coordinator</a:t>
            </a:r>
          </a:p>
          <a:p>
            <a:r>
              <a:rPr lang="en-US" dirty="0" smtClean="0"/>
              <a:t>Dr. Stefanie Gatica </a:t>
            </a:r>
            <a:r>
              <a:rPr lang="mr-IN" dirty="0" smtClean="0"/>
              <a:t>–</a:t>
            </a:r>
            <a:r>
              <a:rPr lang="en-US" dirty="0" smtClean="0"/>
              <a:t> FNP Coordinator</a:t>
            </a:r>
          </a:p>
          <a:p>
            <a:r>
              <a:rPr lang="en-US" dirty="0" smtClean="0"/>
              <a:t>Dr. Jennifer Stone </a:t>
            </a:r>
            <a:r>
              <a:rPr lang="mr-IN" dirty="0" smtClean="0"/>
              <a:t>–</a:t>
            </a:r>
            <a:r>
              <a:rPr lang="en-US" dirty="0" smtClean="0"/>
              <a:t> Clinical Supervisor</a:t>
            </a:r>
          </a:p>
          <a:p>
            <a:r>
              <a:rPr lang="en-US" dirty="0" smtClean="0"/>
              <a:t>Dr. Tara Harris - Clinical Supervisor</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11410108">
            <a:off x="4689026" y="1707747"/>
            <a:ext cx="3441700" cy="3441700"/>
          </a:xfrm>
        </p:spPr>
      </p:pic>
    </p:spTree>
    <p:extLst>
      <p:ext uri="{BB962C8B-B14F-4D97-AF65-F5344CB8AC3E}">
        <p14:creationId xmlns:p14="http://schemas.microsoft.com/office/powerpoint/2010/main" val="1593228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NP Full time faculty</a:t>
            </a:r>
            <a:endParaRPr lang="en-US" dirty="0"/>
          </a:p>
        </p:txBody>
      </p:sp>
      <p:sp>
        <p:nvSpPr>
          <p:cNvPr id="3" name="Content Placeholder 2"/>
          <p:cNvSpPr>
            <a:spLocks noGrp="1"/>
          </p:cNvSpPr>
          <p:nvPr>
            <p:ph idx="1"/>
          </p:nvPr>
        </p:nvSpPr>
        <p:spPr/>
        <p:txBody>
          <a:bodyPr/>
          <a:lstStyle/>
          <a:p>
            <a:r>
              <a:rPr lang="en-US" dirty="0" smtClean="0"/>
              <a:t>Dr. Rachel Carlton</a:t>
            </a:r>
          </a:p>
          <a:p>
            <a:r>
              <a:rPr lang="en-US" dirty="0" smtClean="0"/>
              <a:t>Dr.  Eva </a:t>
            </a:r>
            <a:r>
              <a:rPr lang="en-US" dirty="0" err="1" smtClean="0"/>
              <a:t>Hvingelby</a:t>
            </a:r>
            <a:endParaRPr lang="en-US" dirty="0" smtClean="0"/>
          </a:p>
          <a:p>
            <a:r>
              <a:rPr lang="en-US" dirty="0" smtClean="0"/>
              <a:t>Dr. </a:t>
            </a:r>
            <a:r>
              <a:rPr lang="en-US" dirty="0" err="1" smtClean="0"/>
              <a:t>Mahaman</a:t>
            </a:r>
            <a:r>
              <a:rPr lang="en-US" dirty="0" smtClean="0"/>
              <a:t> Moussa</a:t>
            </a:r>
          </a:p>
          <a:p>
            <a:r>
              <a:rPr lang="en-US" dirty="0" smtClean="0"/>
              <a:t>Dr. Erica </a:t>
            </a:r>
            <a:r>
              <a:rPr lang="en-US" dirty="0" err="1" smtClean="0"/>
              <a:t>Sciarra</a:t>
            </a:r>
            <a:endParaRPr lang="en-US" dirty="0" smtClean="0"/>
          </a:p>
          <a:p>
            <a:r>
              <a:rPr lang="en-US" dirty="0" smtClean="0"/>
              <a:t>Dr. </a:t>
            </a:r>
            <a:r>
              <a:rPr lang="en-US" dirty="0" err="1" smtClean="0"/>
              <a:t>Jeani</a:t>
            </a:r>
            <a:r>
              <a:rPr lang="en-US" dirty="0" smtClean="0"/>
              <a:t> Thomas</a:t>
            </a:r>
          </a:p>
          <a:p>
            <a:r>
              <a:rPr lang="en-US" dirty="0" smtClean="0"/>
              <a:t>Dr. Cindy Trent</a:t>
            </a:r>
          </a:p>
          <a:p>
            <a:r>
              <a:rPr lang="en-US" dirty="0" smtClean="0"/>
              <a:t>Dr. Gretchen </a:t>
            </a:r>
            <a:r>
              <a:rPr lang="en-US" dirty="0" err="1" smtClean="0"/>
              <a:t>Zunkel</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6119444" y="274638"/>
            <a:ext cx="2715065" cy="2584048"/>
          </a:xfrm>
          <a:prstGeom prst="rect">
            <a:avLst/>
          </a:prstGeom>
        </p:spPr>
      </p:pic>
    </p:spTree>
    <p:extLst>
      <p:ext uri="{BB962C8B-B14F-4D97-AF65-F5344CB8AC3E}">
        <p14:creationId xmlns:p14="http://schemas.microsoft.com/office/powerpoint/2010/main" val="1636327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9970"/>
          </a:xfrm>
        </p:spPr>
        <p:txBody>
          <a:bodyPr>
            <a:noAutofit/>
          </a:bodyPr>
          <a:lstStyle/>
          <a:p>
            <a:pPr algn="ctr"/>
            <a:r>
              <a:rPr lang="en-US" sz="3200" dirty="0" smtClean="0"/>
              <a:t>Chain of </a:t>
            </a:r>
            <a:r>
              <a:rPr lang="en-US" sz="3200" dirty="0"/>
              <a:t>C</a:t>
            </a:r>
            <a:r>
              <a:rPr lang="en-US" sz="3200" dirty="0" smtClean="0"/>
              <a:t>ommand </a:t>
            </a:r>
            <a:br>
              <a:rPr lang="en-US" sz="3200" dirty="0" smtClean="0"/>
            </a:br>
            <a:r>
              <a:rPr lang="en-US" sz="3200" dirty="0" smtClean="0"/>
              <a:t>and </a:t>
            </a:r>
            <a:br>
              <a:rPr lang="en-US" sz="3200" dirty="0" smtClean="0"/>
            </a:br>
            <a:r>
              <a:rPr lang="en-US" sz="3200" dirty="0" smtClean="0"/>
              <a:t>Course Coordinator Support</a:t>
            </a:r>
            <a:endParaRPr lang="en-US" sz="3200" dirty="0"/>
          </a:p>
        </p:txBody>
      </p:sp>
      <p:sp>
        <p:nvSpPr>
          <p:cNvPr id="3" name="Content Placeholder 2"/>
          <p:cNvSpPr>
            <a:spLocks noGrp="1"/>
          </p:cNvSpPr>
          <p:nvPr>
            <p:ph sz="half" idx="1"/>
          </p:nvPr>
        </p:nvSpPr>
        <p:spPr>
          <a:xfrm>
            <a:off x="457200" y="1684608"/>
            <a:ext cx="4038600" cy="4525963"/>
          </a:xfrm>
        </p:spPr>
        <p:txBody>
          <a:bodyPr>
            <a:normAutofit fontScale="77500" lnSpcReduction="20000"/>
          </a:bodyPr>
          <a:lstStyle/>
          <a:p>
            <a:pPr marL="0" indent="0">
              <a:buNone/>
            </a:pPr>
            <a:r>
              <a:rPr lang="en-US" dirty="0" smtClean="0"/>
              <a:t>Any questions or concerns about your clinical course:</a:t>
            </a:r>
          </a:p>
          <a:p>
            <a:r>
              <a:rPr lang="en-US" dirty="0" smtClean="0"/>
              <a:t>First point of contact is the Clinical faculty</a:t>
            </a:r>
          </a:p>
          <a:p>
            <a:r>
              <a:rPr lang="en-US" dirty="0" smtClean="0"/>
              <a:t>Didactic faculty – clinical faculty will contact if help is needed.</a:t>
            </a:r>
          </a:p>
          <a:p>
            <a:r>
              <a:rPr lang="en-US" dirty="0" smtClean="0"/>
              <a:t>Lead faculty </a:t>
            </a:r>
            <a:r>
              <a:rPr lang="mr-IN" dirty="0" smtClean="0"/>
              <a:t>–</a:t>
            </a:r>
            <a:r>
              <a:rPr lang="en-US" dirty="0" smtClean="0"/>
              <a:t> didactic faculty will contact if help is needed.</a:t>
            </a:r>
          </a:p>
          <a:p>
            <a:r>
              <a:rPr lang="en-US" dirty="0" smtClean="0"/>
              <a:t>Course coordinator </a:t>
            </a:r>
            <a:r>
              <a:rPr lang="mr-IN" dirty="0" smtClean="0"/>
              <a:t>–</a:t>
            </a:r>
            <a:r>
              <a:rPr lang="en-US" dirty="0" smtClean="0"/>
              <a:t> lead faculty will contact if help is needed</a:t>
            </a:r>
          </a:p>
          <a:p>
            <a:r>
              <a:rPr lang="en-US" dirty="0" smtClean="0"/>
              <a:t>Clinical Supervisors </a:t>
            </a:r>
            <a:r>
              <a:rPr lang="mr-IN" dirty="0" smtClean="0"/>
              <a:t>–</a:t>
            </a:r>
            <a:r>
              <a:rPr lang="en-US" dirty="0" smtClean="0"/>
              <a:t> faculty will contact for specific clinical issues or questions</a:t>
            </a:r>
          </a:p>
        </p:txBody>
      </p:sp>
      <p:sp>
        <p:nvSpPr>
          <p:cNvPr id="4" name="Content Placeholder 3"/>
          <p:cNvSpPr>
            <a:spLocks noGrp="1"/>
          </p:cNvSpPr>
          <p:nvPr>
            <p:ph sz="half" idx="2"/>
          </p:nvPr>
        </p:nvSpPr>
        <p:spPr>
          <a:xfrm>
            <a:off x="4648200" y="1670541"/>
            <a:ext cx="4038600" cy="3703317"/>
          </a:xfrm>
        </p:spPr>
        <p:txBody>
          <a:bodyPr>
            <a:noAutofit/>
          </a:bodyPr>
          <a:lstStyle/>
          <a:p>
            <a:r>
              <a:rPr lang="en-US" sz="2400" dirty="0" smtClean="0"/>
              <a:t>Course Coordinators</a:t>
            </a:r>
          </a:p>
          <a:p>
            <a:pPr lvl="1"/>
            <a:r>
              <a:rPr lang="en-US" sz="2000" dirty="0" smtClean="0"/>
              <a:t>Timothy Legg </a:t>
            </a:r>
            <a:r>
              <a:rPr lang="mr-IN" sz="2000" dirty="0" smtClean="0"/>
              <a:t>–</a:t>
            </a:r>
            <a:r>
              <a:rPr lang="en-US" sz="2000" dirty="0" smtClean="0"/>
              <a:t> 6512, 6630, 6640</a:t>
            </a:r>
          </a:p>
          <a:p>
            <a:pPr lvl="1"/>
            <a:r>
              <a:rPr lang="en-US" sz="2000" dirty="0" smtClean="0"/>
              <a:t>Salma Hernandez </a:t>
            </a:r>
            <a:r>
              <a:rPr lang="mr-IN" sz="2000" dirty="0" smtClean="0"/>
              <a:t>–</a:t>
            </a:r>
            <a:r>
              <a:rPr lang="en-US" sz="2000" dirty="0" smtClean="0"/>
              <a:t> 6501, 6540, 6550, 6560</a:t>
            </a:r>
          </a:p>
          <a:p>
            <a:pPr lvl="1"/>
            <a:r>
              <a:rPr lang="en-US" sz="2000" dirty="0" smtClean="0"/>
              <a:t>Phyllis Morgan </a:t>
            </a:r>
            <a:r>
              <a:rPr lang="mr-IN" sz="2000" dirty="0" smtClean="0"/>
              <a:t>–</a:t>
            </a:r>
            <a:r>
              <a:rPr lang="en-US" sz="2000" dirty="0" smtClean="0"/>
              <a:t> 6521, 6551, 6565</a:t>
            </a:r>
          </a:p>
          <a:p>
            <a:pPr lvl="1"/>
            <a:r>
              <a:rPr lang="en-US" sz="2000" dirty="0" smtClean="0"/>
              <a:t>Stefanie Gatica </a:t>
            </a:r>
            <a:r>
              <a:rPr lang="mr-IN" sz="2000" dirty="0" smtClean="0"/>
              <a:t>–</a:t>
            </a:r>
            <a:r>
              <a:rPr lang="en-US" sz="2000" dirty="0" smtClean="0"/>
              <a:t> 6531, 6541</a:t>
            </a:r>
            <a:endParaRPr lang="en-US" sz="2000" dirty="0"/>
          </a:p>
        </p:txBody>
      </p:sp>
    </p:spTree>
    <p:extLst>
      <p:ext uri="{BB962C8B-B14F-4D97-AF65-F5344CB8AC3E}">
        <p14:creationId xmlns:p14="http://schemas.microsoft.com/office/powerpoint/2010/main" val="1095206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Student resources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Student </a:t>
            </a:r>
            <a:r>
              <a:rPr lang="en-US" dirty="0"/>
              <a:t>Assistance Program - Students, and anyone in their households, who want to use this service or are referred </a:t>
            </a:r>
            <a:r>
              <a:rPr lang="en-US" dirty="0" smtClean="0"/>
              <a:t>for assistance </a:t>
            </a:r>
            <a:r>
              <a:rPr lang="en-US" dirty="0"/>
              <a:t>should be encouraged to call 1-866-465-8942 (TDD: 1-800-697-0353) or </a:t>
            </a:r>
            <a:r>
              <a:rPr lang="en-US" dirty="0" smtClean="0"/>
              <a:t>visit http</a:t>
            </a:r>
            <a:r>
              <a:rPr lang="en-US" dirty="0"/>
              <a:t>://</a:t>
            </a:r>
            <a:r>
              <a:rPr lang="en-US" dirty="0" err="1"/>
              <a:t>inside.WaldenU.edu</a:t>
            </a:r>
            <a:r>
              <a:rPr lang="en-US" dirty="0"/>
              <a:t>/sap for more information. When students request services from </a:t>
            </a:r>
            <a:r>
              <a:rPr lang="en-US" dirty="0" smtClean="0"/>
              <a:t>the program</a:t>
            </a:r>
            <a:r>
              <a:rPr lang="en-US" dirty="0"/>
              <a:t>, they will be asked for a Walden ID. That ID is SAP4EDU</a:t>
            </a:r>
            <a:r>
              <a:rPr lang="en-US" dirty="0" smtClean="0"/>
              <a:t>.</a:t>
            </a:r>
          </a:p>
          <a:p>
            <a:r>
              <a:rPr lang="en-US" dirty="0"/>
              <a:t>Writing Center - </a:t>
            </a:r>
            <a:r>
              <a:rPr lang="en-US" dirty="0">
                <a:hlinkClick r:id="rId2"/>
              </a:rPr>
              <a:t>http://academicguides.waldenu.edu/writingcenter/home</a:t>
            </a:r>
            <a:endParaRPr lang="en-US" dirty="0"/>
          </a:p>
          <a:p>
            <a:r>
              <a:rPr lang="en-US" dirty="0"/>
              <a:t>Walden library - </a:t>
            </a:r>
            <a:r>
              <a:rPr lang="en-US" dirty="0">
                <a:hlinkClick r:id="rId3"/>
              </a:rPr>
              <a:t>http://</a:t>
            </a:r>
            <a:r>
              <a:rPr lang="en-US" dirty="0" smtClean="0">
                <a:hlinkClick r:id="rId3"/>
              </a:rPr>
              <a:t>academicguides.waldenu.edu/library</a:t>
            </a:r>
            <a:endParaRPr lang="en-US" dirty="0" smtClean="0"/>
          </a:p>
          <a:p>
            <a:r>
              <a:rPr lang="en-US" dirty="0" smtClean="0"/>
              <a:t>Technical support </a:t>
            </a:r>
            <a:r>
              <a:rPr lang="mr-IN" dirty="0" smtClean="0"/>
              <a:t>–</a:t>
            </a:r>
            <a:r>
              <a:rPr lang="en-US" dirty="0" smtClean="0"/>
              <a:t> 800-925-3368</a:t>
            </a:r>
            <a:endParaRPr lang="en-US" dirty="0"/>
          </a:p>
          <a:p>
            <a:endParaRPr lang="en-US" dirty="0" smtClean="0"/>
          </a:p>
          <a:p>
            <a:endParaRPr lang="en-US" dirty="0"/>
          </a:p>
        </p:txBody>
      </p:sp>
    </p:spTree>
    <p:extLst>
      <p:ext uri="{BB962C8B-B14F-4D97-AF65-F5344CB8AC3E}">
        <p14:creationId xmlns:p14="http://schemas.microsoft.com/office/powerpoint/2010/main" val="2837687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PRE-CLINICAL INFORMATION</a:t>
            </a:r>
            <a:endParaRPr lang="en-US" dirty="0"/>
          </a:p>
        </p:txBody>
      </p:sp>
      <p:sp>
        <p:nvSpPr>
          <p:cNvPr id="3" name="Content Placeholder 2"/>
          <p:cNvSpPr>
            <a:spLocks noGrp="1"/>
          </p:cNvSpPr>
          <p:nvPr>
            <p:ph idx="1"/>
          </p:nvPr>
        </p:nvSpPr>
        <p:spPr>
          <a:xfrm>
            <a:off x="457200" y="1406770"/>
            <a:ext cx="8229600" cy="4185995"/>
          </a:xfrm>
        </p:spPr>
        <p:txBody>
          <a:bodyPr>
            <a:normAutofit fontScale="85000" lnSpcReduction="20000"/>
          </a:bodyPr>
          <a:lstStyle/>
          <a:p>
            <a:r>
              <a:rPr lang="en-US" dirty="0" smtClean="0"/>
              <a:t>Students are to create a schedule for clinical hours that the student and preceptor have agreed upon and email it to your clinical faculty </a:t>
            </a:r>
          </a:p>
          <a:p>
            <a:pPr lvl="1"/>
            <a:r>
              <a:rPr lang="en-US" dirty="0" smtClean="0"/>
              <a:t>Please save it in a </a:t>
            </a:r>
            <a:r>
              <a:rPr lang="en-US" b="1" dirty="0" smtClean="0"/>
              <a:t>calendar format </a:t>
            </a:r>
            <a:r>
              <a:rPr lang="en-US" dirty="0" smtClean="0"/>
              <a:t>and include your contact information as well as preceptor’s contact information on the schedule</a:t>
            </a:r>
          </a:p>
          <a:p>
            <a:pPr lvl="1"/>
            <a:r>
              <a:rPr lang="en-US" dirty="0" smtClean="0"/>
              <a:t>Save the file name and “clinical schedule”</a:t>
            </a:r>
          </a:p>
          <a:p>
            <a:pPr lvl="1"/>
            <a:r>
              <a:rPr lang="en-US" dirty="0" smtClean="0"/>
              <a:t>You must email the schedule to Clinical Faculty</a:t>
            </a:r>
          </a:p>
          <a:p>
            <a:r>
              <a:rPr lang="en-US" b="1" dirty="0" smtClean="0"/>
              <a:t>Clinical</a:t>
            </a:r>
            <a:r>
              <a:rPr lang="en-US" dirty="0" smtClean="0"/>
              <a:t> faculty will call or email student and preceptor to set up a </a:t>
            </a:r>
            <a:r>
              <a:rPr lang="en-US" u="sng" dirty="0" smtClean="0"/>
              <a:t>minimum</a:t>
            </a:r>
            <a:r>
              <a:rPr lang="en-US" dirty="0" smtClean="0"/>
              <a:t> of 1 phone conference and 2 email contacts during the quarter </a:t>
            </a:r>
            <a:endParaRPr lang="en-US" dirty="0"/>
          </a:p>
        </p:txBody>
      </p:sp>
    </p:spTree>
    <p:extLst>
      <p:ext uri="{BB962C8B-B14F-4D97-AF65-F5344CB8AC3E}">
        <p14:creationId xmlns:p14="http://schemas.microsoft.com/office/powerpoint/2010/main" val="1792048512"/>
      </p:ext>
    </p:extLst>
  </p:cSld>
  <p:clrMapOvr>
    <a:masterClrMapping/>
  </p:clrMapOvr>
  <mc:AlternateContent xmlns:mc="http://schemas.openxmlformats.org/markup-compatibility/2006" xmlns:p14="http://schemas.microsoft.com/office/powerpoint/2010/main">
    <mc:Choice Requires="p14">
      <p:transition spd="slow" p14:dur="2000" advTm="46943"/>
    </mc:Choice>
    <mc:Fallback xmlns="">
      <p:transition spd="slow" advTm="46943"/>
    </mc:Fallback>
  </mc:AlternateContent>
  <p:timing>
    <p:tnLst>
      <p:par>
        <p:cTn id="1" dur="indefinite" restart="never" nodeType="tmRoot"/>
      </p:par>
    </p:tnLst>
  </p:timing>
  <p:extLst mod="1">
    <p:ext uri="{E180D4A7-C9FB-4DFB-919C-405C955672EB}">
      <p14:showEvtLst xmlns:p14="http://schemas.microsoft.com/office/powerpoint/2010/main">
        <p14:playEvt time="0" objId="5"/>
        <p14:stopEvt time="45886" objId="5"/>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685" y="436104"/>
            <a:ext cx="7202456" cy="1111347"/>
          </a:xfrm>
        </p:spPr>
        <p:txBody>
          <a:bodyPr>
            <a:normAutofit fontScale="90000"/>
          </a:bodyPr>
          <a:lstStyle/>
          <a:p>
            <a:pPr algn="ctr"/>
            <a:r>
              <a:rPr lang="en-US" dirty="0" smtClean="0"/>
              <a:t>PRECLINICAL INFORMATION FOR STUDENTS</a:t>
            </a:r>
            <a:endParaRPr lang="en-US" dirty="0"/>
          </a:p>
        </p:txBody>
      </p:sp>
      <p:sp>
        <p:nvSpPr>
          <p:cNvPr id="3" name="Content Placeholder 2"/>
          <p:cNvSpPr>
            <a:spLocks noGrp="1"/>
          </p:cNvSpPr>
          <p:nvPr>
            <p:ph idx="1"/>
          </p:nvPr>
        </p:nvSpPr>
        <p:spPr>
          <a:xfrm>
            <a:off x="457200" y="1547466"/>
            <a:ext cx="8229600" cy="3953004"/>
          </a:xfrm>
        </p:spPr>
        <p:txBody>
          <a:bodyPr>
            <a:noAutofit/>
          </a:bodyPr>
          <a:lstStyle/>
          <a:p>
            <a:r>
              <a:rPr lang="en-US" sz="1600" dirty="0" smtClean="0"/>
              <a:t>You should reflect and prepare  learning goals and objectives for the course</a:t>
            </a:r>
          </a:p>
          <a:p>
            <a:pPr lvl="1"/>
            <a:r>
              <a:rPr lang="en-US" sz="1600" dirty="0" smtClean="0"/>
              <a:t>Review the course objectives</a:t>
            </a:r>
          </a:p>
          <a:p>
            <a:pPr lvl="1"/>
            <a:r>
              <a:rPr lang="en-US" sz="1600" dirty="0" smtClean="0"/>
              <a:t>Review SOAP notes article</a:t>
            </a:r>
          </a:p>
          <a:p>
            <a:pPr lvl="1"/>
            <a:r>
              <a:rPr lang="en-US" sz="1600" dirty="0" smtClean="0"/>
              <a:t>Review the preceptor evaluation of student</a:t>
            </a:r>
          </a:p>
          <a:p>
            <a:pPr lvl="1"/>
            <a:r>
              <a:rPr lang="en-US" sz="1600" dirty="0" smtClean="0"/>
              <a:t>Review the Competencies for your specialty (AGACNP, AGPCNP, FNP, PMHNP) by visiting the </a:t>
            </a:r>
            <a:r>
              <a:rPr lang="en-US" sz="1600" dirty="0"/>
              <a:t>following </a:t>
            </a:r>
            <a:r>
              <a:rPr lang="en-US" sz="1600" dirty="0" smtClean="0"/>
              <a:t>sites:</a:t>
            </a:r>
          </a:p>
          <a:p>
            <a:pPr lvl="2"/>
            <a:r>
              <a:rPr lang="en-US" sz="1600" dirty="0" smtClean="0"/>
              <a:t>Core Competencies for nurse practitioners </a:t>
            </a:r>
            <a:r>
              <a:rPr lang="en-US" sz="1600" dirty="0" smtClean="0">
                <a:hlinkClick r:id="rId3"/>
              </a:rPr>
              <a:t>http</a:t>
            </a:r>
            <a:r>
              <a:rPr lang="en-US" sz="1600" dirty="0">
                <a:hlinkClick r:id="rId3"/>
              </a:rPr>
              <a:t>://</a:t>
            </a:r>
            <a:r>
              <a:rPr lang="en-US" sz="1600" dirty="0" smtClean="0">
                <a:hlinkClick r:id="rId3"/>
              </a:rPr>
              <a:t>nonpf.com/associations/10789/files/NPCoreCompetenciesFinal2012.pdf</a:t>
            </a:r>
            <a:r>
              <a:rPr lang="en-US" sz="1600" dirty="0" smtClean="0"/>
              <a:t> </a:t>
            </a:r>
          </a:p>
          <a:p>
            <a:pPr lvl="2"/>
            <a:r>
              <a:rPr lang="en-US" sz="1600" dirty="0" smtClean="0"/>
              <a:t>AGPCNP </a:t>
            </a:r>
            <a:r>
              <a:rPr lang="en-US" sz="1600" dirty="0"/>
              <a:t>Competencies  </a:t>
            </a:r>
            <a:r>
              <a:rPr lang="en-US" sz="1600" dirty="0">
                <a:hlinkClick r:id="rId4"/>
              </a:rPr>
              <a:t>http://</a:t>
            </a:r>
            <a:r>
              <a:rPr lang="en-US" sz="1600" dirty="0" smtClean="0">
                <a:hlinkClick r:id="rId4"/>
              </a:rPr>
              <a:t>nonpf.com/associations/10789/files/Adult-GeroPCComps2010.pdf</a:t>
            </a:r>
            <a:r>
              <a:rPr lang="en-US" sz="1600" dirty="0" smtClean="0"/>
              <a:t> </a:t>
            </a:r>
          </a:p>
          <a:p>
            <a:pPr lvl="2"/>
            <a:r>
              <a:rPr lang="en-US" sz="1600" dirty="0"/>
              <a:t>FNP Competencies </a:t>
            </a:r>
            <a:r>
              <a:rPr lang="en-US" sz="1600" dirty="0">
                <a:hlinkClick r:id="rId5"/>
              </a:rPr>
              <a:t>http://</a:t>
            </a:r>
            <a:r>
              <a:rPr lang="en-US" sz="1600" dirty="0" smtClean="0">
                <a:hlinkClick r:id="rId5"/>
              </a:rPr>
              <a:t>www.nonpf.org/associations/10789/files/PopulationFocusNPComps2013.pdf</a:t>
            </a:r>
            <a:r>
              <a:rPr lang="en-US" sz="1600" dirty="0" smtClean="0"/>
              <a:t> </a:t>
            </a:r>
          </a:p>
          <a:p>
            <a:pPr lvl="2"/>
            <a:r>
              <a:rPr lang="en-US" sz="1600" dirty="0"/>
              <a:t>AGACNP Competencies </a:t>
            </a:r>
            <a:r>
              <a:rPr lang="en-US" sz="1600" dirty="0">
                <a:hlinkClick r:id="rId6"/>
              </a:rPr>
              <a:t>http://</a:t>
            </a:r>
            <a:r>
              <a:rPr lang="en-US" sz="1600" dirty="0" smtClean="0">
                <a:hlinkClick r:id="rId6"/>
              </a:rPr>
              <a:t>www.aacn.nche.edu/geriatric-nursing/Adult-Gero-ACNP-Competencies.pdf</a:t>
            </a:r>
            <a:endParaRPr lang="en-US" sz="1600" dirty="0" smtClean="0"/>
          </a:p>
          <a:p>
            <a:pPr lvl="2"/>
            <a:r>
              <a:rPr lang="en-US" sz="1600" dirty="0"/>
              <a:t>PMHNP Competencies: </a:t>
            </a:r>
            <a:r>
              <a:rPr lang="en-US" sz="1600" dirty="0">
                <a:hlinkClick r:id="rId7"/>
              </a:rPr>
              <a:t>http://</a:t>
            </a:r>
            <a:r>
              <a:rPr lang="en-US" sz="1600" dirty="0" smtClean="0">
                <a:hlinkClick r:id="rId7"/>
              </a:rPr>
              <a:t>www.aacn.nche.edu/education-resources/PopulationFocusNPComps2013.pdf</a:t>
            </a:r>
            <a:r>
              <a:rPr lang="en-US" sz="1600" dirty="0" smtClean="0"/>
              <a:t> </a:t>
            </a:r>
          </a:p>
        </p:txBody>
      </p:sp>
    </p:spTree>
    <p:extLst>
      <p:ext uri="{BB962C8B-B14F-4D97-AF65-F5344CB8AC3E}">
        <p14:creationId xmlns:p14="http://schemas.microsoft.com/office/powerpoint/2010/main" val="3993928159"/>
      </p:ext>
    </p:extLst>
  </p:cSld>
  <p:clrMapOvr>
    <a:masterClrMapping/>
  </p:clrMapOvr>
  <mc:AlternateContent xmlns:mc="http://schemas.openxmlformats.org/markup-compatibility/2006" xmlns:p14="http://schemas.microsoft.com/office/powerpoint/2010/main">
    <mc:Choice Requires="p14">
      <p:transition spd="slow" p14:dur="2000" advTm="46535"/>
    </mc:Choice>
    <mc:Fallback xmlns="">
      <p:transition spd="slow" advTm="46535"/>
    </mc:Fallback>
  </mc:AlternateContent>
  <p:timing>
    <p:tnLst>
      <p:par>
        <p:cTn id="1" dur="indefinite" restart="never" nodeType="tmRoot"/>
      </p:par>
    </p:tnLst>
  </p:timing>
  <p:extLst mod="1">
    <p:ext uri="{E180D4A7-C9FB-4DFB-919C-405C955672EB}">
      <p14:showEvtLst xmlns:p14="http://schemas.microsoft.com/office/powerpoint/2010/main">
        <p14:playEvt time="0" objId="5"/>
        <p14:stopEvt time="45117" objId="5"/>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987" y="279400"/>
            <a:ext cx="8229600" cy="1408723"/>
          </a:xfrm>
        </p:spPr>
        <p:txBody>
          <a:bodyPr/>
          <a:lstStyle/>
          <a:p>
            <a:pPr algn="ctr"/>
            <a:r>
              <a:rPr lang="en-US" dirty="0" smtClean="0"/>
              <a:t>CLINICAL ATTIRE</a:t>
            </a:r>
            <a:endParaRPr lang="en-US" dirty="0"/>
          </a:p>
        </p:txBody>
      </p:sp>
      <p:sp>
        <p:nvSpPr>
          <p:cNvPr id="3" name="Content Placeholder 2"/>
          <p:cNvSpPr>
            <a:spLocks noGrp="1"/>
          </p:cNvSpPr>
          <p:nvPr>
            <p:ph idx="1"/>
          </p:nvPr>
        </p:nvSpPr>
        <p:spPr>
          <a:xfrm>
            <a:off x="280987" y="1155702"/>
            <a:ext cx="8405813" cy="4525963"/>
          </a:xfrm>
        </p:spPr>
        <p:txBody>
          <a:bodyPr>
            <a:normAutofit/>
          </a:bodyPr>
          <a:lstStyle/>
          <a:p>
            <a:pPr algn="ctr"/>
            <a:r>
              <a:rPr lang="en-US" b="1" dirty="0" smtClean="0"/>
              <a:t>STUDENTS MUST WEAR APPROPRIATE ATTIRE</a:t>
            </a:r>
          </a:p>
          <a:p>
            <a:pPr marL="0" indent="0">
              <a:buNone/>
            </a:pPr>
            <a:endParaRPr lang="en-US" dirty="0" smtClean="0"/>
          </a:p>
        </p:txBody>
      </p:sp>
      <p:graphicFrame>
        <p:nvGraphicFramePr>
          <p:cNvPr id="8" name="Table 7"/>
          <p:cNvGraphicFramePr>
            <a:graphicFrameLocks noGrp="1"/>
          </p:cNvGraphicFramePr>
          <p:nvPr>
            <p:extLst>
              <p:ext uri="{D42A27DB-BD31-4B8C-83A1-F6EECF244321}">
                <p14:modId xmlns:p14="http://schemas.microsoft.com/office/powerpoint/2010/main" val="3506607324"/>
              </p:ext>
            </p:extLst>
          </p:nvPr>
        </p:nvGraphicFramePr>
        <p:xfrm>
          <a:off x="280987" y="1960900"/>
          <a:ext cx="8601076" cy="2550190"/>
        </p:xfrm>
        <a:graphic>
          <a:graphicData uri="http://schemas.openxmlformats.org/drawingml/2006/table">
            <a:tbl>
              <a:tblPr firstRow="1" firstCol="1" bandRow="1">
                <a:tableStyleId>{5C22544A-7EE6-4342-B048-85BDC9FD1C3A}</a:tableStyleId>
              </a:tblPr>
              <a:tblGrid>
                <a:gridCol w="4300538">
                  <a:extLst>
                    <a:ext uri="{9D8B030D-6E8A-4147-A177-3AD203B41FA5}">
                      <a16:colId xmlns:a16="http://schemas.microsoft.com/office/drawing/2014/main" xmlns="" val="20000"/>
                    </a:ext>
                  </a:extLst>
                </a:gridCol>
                <a:gridCol w="4300538">
                  <a:extLst>
                    <a:ext uri="{9D8B030D-6E8A-4147-A177-3AD203B41FA5}">
                      <a16:colId xmlns:a16="http://schemas.microsoft.com/office/drawing/2014/main" xmlns="" val="20001"/>
                    </a:ext>
                  </a:extLst>
                </a:gridCol>
              </a:tblGrid>
              <a:tr h="227963">
                <a:tc>
                  <a:txBody>
                    <a:bodyPr/>
                    <a:lstStyle/>
                    <a:p>
                      <a:pPr marL="0" marR="0" algn="ctr">
                        <a:lnSpc>
                          <a:spcPct val="115000"/>
                        </a:lnSpc>
                        <a:spcBef>
                          <a:spcPts val="0"/>
                        </a:spcBef>
                        <a:spcAft>
                          <a:spcPts val="0"/>
                        </a:spcAft>
                      </a:pPr>
                      <a:r>
                        <a:rPr lang="en-US" sz="1100" dirty="0">
                          <a:effectLst/>
                        </a:rPr>
                        <a:t>Appropriate</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Inappropriate</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227963">
                <a:tc>
                  <a:txBody>
                    <a:bodyPr/>
                    <a:lstStyle/>
                    <a:p>
                      <a:pPr marL="0" marR="0">
                        <a:lnSpc>
                          <a:spcPct val="115000"/>
                        </a:lnSpc>
                        <a:spcBef>
                          <a:spcPts val="0"/>
                        </a:spcBef>
                        <a:spcAft>
                          <a:spcPts val="0"/>
                        </a:spcAft>
                      </a:pPr>
                      <a:r>
                        <a:rPr lang="en-US" sz="1100">
                          <a:effectLst/>
                        </a:rPr>
                        <a:t>Comfortable and practical</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Clothing that is distracting or offensive to others</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470125">
                <a:tc>
                  <a:txBody>
                    <a:bodyPr/>
                    <a:lstStyle/>
                    <a:p>
                      <a:pPr marL="0" marR="0">
                        <a:lnSpc>
                          <a:spcPct val="115000"/>
                        </a:lnSpc>
                        <a:spcBef>
                          <a:spcPts val="0"/>
                        </a:spcBef>
                        <a:spcAft>
                          <a:spcPts val="0"/>
                        </a:spcAft>
                      </a:pPr>
                      <a:r>
                        <a:rPr lang="en-US" sz="1100">
                          <a:effectLst/>
                        </a:rPr>
                        <a:t>Lab Coat with name tag</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Clothing with words, terms or pictures that may be offensive to others</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r h="470125">
                <a:tc>
                  <a:txBody>
                    <a:bodyPr/>
                    <a:lstStyle/>
                    <a:p>
                      <a:pPr marL="0" marR="0">
                        <a:lnSpc>
                          <a:spcPct val="115000"/>
                        </a:lnSpc>
                        <a:spcBef>
                          <a:spcPts val="0"/>
                        </a:spcBef>
                        <a:spcAft>
                          <a:spcPts val="0"/>
                        </a:spcAft>
                      </a:pPr>
                      <a:r>
                        <a:rPr lang="en-US" sz="1100">
                          <a:effectLst/>
                        </a:rPr>
                        <a:t>Pressed and clean</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Clothing that works for the beach, yard work, dance clubs, exercise sessions </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r h="470125">
                <a:tc>
                  <a:txBody>
                    <a:bodyPr/>
                    <a:lstStyle/>
                    <a:p>
                      <a:pPr marL="0" marR="0">
                        <a:lnSpc>
                          <a:spcPct val="115000"/>
                        </a:lnSpc>
                        <a:spcBef>
                          <a:spcPts val="0"/>
                        </a:spcBef>
                        <a:spcAft>
                          <a:spcPts val="0"/>
                        </a:spcAft>
                      </a:pPr>
                      <a:r>
                        <a:rPr lang="en-US" sz="1100">
                          <a:effectLst/>
                        </a:rPr>
                        <a:t>Fashion brand names on clothing</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Clothing that reveals too much cleavage, your back, your chest, your stomach or your underwear</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4"/>
                  </a:ext>
                </a:extLst>
              </a:tr>
              <a:tr h="227963">
                <a:tc>
                  <a:txBody>
                    <a:bodyPr/>
                    <a:lstStyle/>
                    <a:p>
                      <a:pPr marL="0" marR="0">
                        <a:lnSpc>
                          <a:spcPct val="115000"/>
                        </a:lnSpc>
                        <a:spcBef>
                          <a:spcPts val="0"/>
                        </a:spcBef>
                        <a:spcAft>
                          <a:spcPts val="0"/>
                        </a:spcAft>
                      </a:pPr>
                      <a:r>
                        <a:rPr lang="en-US" sz="1100">
                          <a:effectLst/>
                        </a:rPr>
                        <a:t>Professional appearance</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Torn, dirty or frayed clothing</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xmlns="" val="10005"/>
                  </a:ext>
                </a:extLst>
              </a:tr>
              <a:tr h="227963">
                <a:tc>
                  <a:txBody>
                    <a:bodyPr/>
                    <a:lstStyle/>
                    <a:p>
                      <a:pPr marL="0" marR="0">
                        <a:lnSpc>
                          <a:spcPct val="115000"/>
                        </a:lnSpc>
                        <a:spcBef>
                          <a:spcPts val="0"/>
                        </a:spcBef>
                        <a:spcAft>
                          <a:spcPts val="0"/>
                        </a:spcAft>
                      </a:pPr>
                      <a:r>
                        <a:rPr lang="en-US" sz="1100">
                          <a:effectLst/>
                        </a:rPr>
                        <a:t>Closed-toe shoes</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Jeans</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xmlns="" val="10006"/>
                  </a:ext>
                </a:extLst>
              </a:tr>
              <a:tr h="227963">
                <a:tc>
                  <a:txBody>
                    <a:bodyPr/>
                    <a:lstStyle/>
                    <a:p>
                      <a:pPr marL="0" marR="0">
                        <a:lnSpc>
                          <a:spcPct val="115000"/>
                        </a:lnSpc>
                        <a:spcBef>
                          <a:spcPts val="0"/>
                        </a:spcBef>
                        <a:spcAft>
                          <a:spcPts val="0"/>
                        </a:spcAft>
                      </a:pPr>
                      <a:r>
                        <a:rPr lang="en-US" sz="1100" dirty="0">
                          <a:effectLst/>
                        </a:rPr>
                        <a:t>Clean nails</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7"/>
                  </a:ext>
                </a:extLst>
              </a:tr>
            </a:tbl>
          </a:graphicData>
        </a:graphic>
      </p:graphicFrame>
      <p:pic>
        <p:nvPicPr>
          <p:cNvPr id="5" name="Picture 4" descr="nurse-practition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1888" y="4511090"/>
            <a:ext cx="3263900" cy="1366520"/>
          </a:xfrm>
          <a:prstGeom prst="rect">
            <a:avLst/>
          </a:prstGeom>
        </p:spPr>
      </p:pic>
    </p:spTree>
    <p:extLst>
      <p:ext uri="{BB962C8B-B14F-4D97-AF65-F5344CB8AC3E}">
        <p14:creationId xmlns:p14="http://schemas.microsoft.com/office/powerpoint/2010/main" val="215352613"/>
      </p:ext>
    </p:extLst>
  </p:cSld>
  <p:clrMapOvr>
    <a:masterClrMapping/>
  </p:clrMapOvr>
  <mc:AlternateContent xmlns:mc="http://schemas.openxmlformats.org/markup-compatibility/2006" xmlns:p14="http://schemas.microsoft.com/office/powerpoint/2010/main">
    <mc:Choice Requires="p14">
      <p:transition spd="slow" p14:dur="2000" advTm="62331"/>
    </mc:Choice>
    <mc:Fallback xmlns="">
      <p:transition spd="slow" advTm="62331"/>
    </mc:Fallback>
  </mc:AlternateContent>
  <p:timing>
    <p:tnLst>
      <p:par>
        <p:cTn id="1" dur="indefinite" restart="never" nodeType="tmRoot"/>
      </p:par>
    </p:tnLst>
  </p:timing>
  <p:extLst mod="1">
    <p:ext uri="{E180D4A7-C9FB-4DFB-919C-405C955672EB}">
      <p14:showEvtLst xmlns:p14="http://schemas.microsoft.com/office/powerpoint/2010/main">
        <p14:playEvt time="5231" objId="7"/>
        <p14:stopEvt time="61949" objId="7"/>
      </p14:showEvtLst>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3526</TotalTime>
  <Words>1836</Words>
  <Application>Microsoft Office PowerPoint</Application>
  <PresentationFormat>On-screen Show (4:3)</PresentationFormat>
  <Paragraphs>204</Paragraphs>
  <Slides>29</Slides>
  <Notes>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NURSE PRACTITIONER (NP) STUDENT CLINICAL ORIENTATION</vt:lpstr>
      <vt:lpstr>Welcome </vt:lpstr>
      <vt:lpstr>Welcome to NP Program</vt:lpstr>
      <vt:lpstr>NP Full time faculty</vt:lpstr>
      <vt:lpstr>Chain of Command  and  Course Coordinator Support</vt:lpstr>
      <vt:lpstr>Student resources</vt:lpstr>
      <vt:lpstr>PRE-CLINICAL INFORMATION</vt:lpstr>
      <vt:lpstr>PRECLINICAL INFORMATION FOR STUDENTS</vt:lpstr>
      <vt:lpstr>CLINICAL ATTIRE</vt:lpstr>
      <vt:lpstr>Name Tag</vt:lpstr>
      <vt:lpstr>Resources  STUDENTS should take to CLINICAL</vt:lpstr>
      <vt:lpstr>STUDENT Expectations</vt:lpstr>
      <vt:lpstr>STUDENTS First Day</vt:lpstr>
      <vt:lpstr>**NEW **Requirements for patient encounters per course</vt:lpstr>
      <vt:lpstr>Meditrek </vt:lpstr>
      <vt:lpstr>Meditrek Contact Information</vt:lpstr>
      <vt:lpstr>How do STUDENTS document patient encounters at clinical site?</vt:lpstr>
      <vt:lpstr>Documenting Clinical Experiences for the Course</vt:lpstr>
      <vt:lpstr>Documenting Clinical Experiences for the Course</vt:lpstr>
      <vt:lpstr>Grading CLINICAL JOURNALS and Time Logs</vt:lpstr>
      <vt:lpstr>Midterm and Final Evaluations</vt:lpstr>
      <vt:lpstr>What happens if…</vt:lpstr>
      <vt:lpstr>Clinical Failure</vt:lpstr>
      <vt:lpstr>Students Must Remember…</vt:lpstr>
      <vt:lpstr>IF YOU DON’T KNOW…</vt:lpstr>
      <vt:lpstr>Specialty Coordinators</vt:lpstr>
      <vt:lpstr>Clinical Supervisors</vt:lpstr>
      <vt:lpstr>Field Office Contacts </vt:lpstr>
      <vt:lpstr> THANK YOU!    MUCH SUCCESS!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Terry Hudgins</cp:lastModifiedBy>
  <cp:revision>82</cp:revision>
  <dcterms:created xsi:type="dcterms:W3CDTF">2012-09-05T16:49:49Z</dcterms:created>
  <dcterms:modified xsi:type="dcterms:W3CDTF">2017-04-13T17:24:08Z</dcterms:modified>
</cp:coreProperties>
</file>