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2" r:id="rId6"/>
    <p:sldId id="263" r:id="rId7"/>
    <p:sldId id="261"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76" d="100"/>
          <a:sy n="76" d="100"/>
        </p:scale>
        <p:origin x="-50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E98A9-AE0B-44A9-80A0-CB1C26015722}" type="datetimeFigureOut">
              <a:rPr lang="en-US" smtClean="0"/>
              <a:t>12/28/2019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F9CB03-F02C-479C-92DE-0B6269CFC3CA}" type="slidenum">
              <a:rPr lang="en-US" smtClean="0"/>
              <a:t>‹#›</a:t>
            </a:fld>
            <a:endParaRPr lang="en-US"/>
          </a:p>
        </p:txBody>
      </p:sp>
    </p:spTree>
    <p:extLst>
      <p:ext uri="{BB962C8B-B14F-4D97-AF65-F5344CB8AC3E}">
        <p14:creationId xmlns:p14="http://schemas.microsoft.com/office/powerpoint/2010/main" val="414723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Emergency nurses association is a national body that represents emergency nurses such as trauma nurses and other emergency nurses. ENA ensures that some of its members attend federal meeting in order to advocate for issues such as patient safety, as well as matters touching the safety and professionality of emergency nurses (</a:t>
            </a:r>
            <a:r>
              <a:rPr lang="en-US" sz="1200" kern="1200" dirty="0">
                <a:solidFill>
                  <a:schemeClr val="tx1"/>
                </a:solidFill>
                <a:effectLst/>
                <a:latin typeface="+mn-lt"/>
                <a:ea typeface="+mn-ea"/>
                <a:cs typeface="+mn-cs"/>
              </a:rPr>
              <a:t>Emergency Nurses Association, 2016). </a:t>
            </a:r>
            <a:endParaRPr lang="en-US" dirty="0"/>
          </a:p>
        </p:txBody>
      </p:sp>
      <p:sp>
        <p:nvSpPr>
          <p:cNvPr id="4" name="Slide Number Placeholder 3"/>
          <p:cNvSpPr>
            <a:spLocks noGrp="1"/>
          </p:cNvSpPr>
          <p:nvPr>
            <p:ph type="sldNum" sz="quarter" idx="5"/>
          </p:nvPr>
        </p:nvSpPr>
        <p:spPr/>
        <p:txBody>
          <a:bodyPr/>
          <a:lstStyle/>
          <a:p>
            <a:fld id="{CAF9CB03-F02C-479C-92DE-0B6269CFC3CA}" type="slidenum">
              <a:rPr lang="en-US" smtClean="0"/>
              <a:t>2</a:t>
            </a:fld>
            <a:endParaRPr lang="en-US"/>
          </a:p>
        </p:txBody>
      </p:sp>
    </p:spTree>
    <p:extLst>
      <p:ext uri="{BB962C8B-B14F-4D97-AF65-F5344CB8AC3E}">
        <p14:creationId xmlns:p14="http://schemas.microsoft.com/office/powerpoint/2010/main" val="264624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ENA advocates for issues that effect emergency patients and nurses at the federal level to ensure that such issues are addressed by legislations. For example, ENA lobbies for policies and regulations that ensure better workforce for emergency nurses and better care for emergency patients such as trauma patients (</a:t>
            </a:r>
            <a:r>
              <a:rPr lang="en-US" sz="1200" kern="1200" dirty="0">
                <a:solidFill>
                  <a:schemeClr val="tx1"/>
                </a:solidFill>
                <a:effectLst/>
                <a:latin typeface="+mn-lt"/>
                <a:ea typeface="+mn-ea"/>
                <a:cs typeface="+mn-cs"/>
              </a:rPr>
              <a:t>Emergency Nurses Association, 2019). </a:t>
            </a:r>
            <a:endParaRPr lang="en-US" dirty="0"/>
          </a:p>
        </p:txBody>
      </p:sp>
      <p:sp>
        <p:nvSpPr>
          <p:cNvPr id="4" name="Slide Number Placeholder 3"/>
          <p:cNvSpPr>
            <a:spLocks noGrp="1"/>
          </p:cNvSpPr>
          <p:nvPr>
            <p:ph type="sldNum" sz="quarter" idx="5"/>
          </p:nvPr>
        </p:nvSpPr>
        <p:spPr/>
        <p:txBody>
          <a:bodyPr/>
          <a:lstStyle/>
          <a:p>
            <a:fld id="{CAF9CB03-F02C-479C-92DE-0B6269CFC3CA}" type="slidenum">
              <a:rPr lang="en-US" smtClean="0"/>
              <a:t>3</a:t>
            </a:fld>
            <a:endParaRPr lang="en-US"/>
          </a:p>
        </p:txBody>
      </p:sp>
    </p:spTree>
    <p:extLst>
      <p:ext uri="{BB962C8B-B14F-4D97-AF65-F5344CB8AC3E}">
        <p14:creationId xmlns:p14="http://schemas.microsoft.com/office/powerpoint/2010/main" val="2507519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Similarly, at a national level ENA works with leaders to support and advocate for issues touching emergency nursing such as ensuring promotion and endorsement of legislations and policies that support better care for emergency patients and also better working environment for emergency nurses (</a:t>
            </a:r>
            <a:r>
              <a:rPr lang="en-US" sz="1200" kern="1200" dirty="0">
                <a:solidFill>
                  <a:schemeClr val="tx1"/>
                </a:solidFill>
                <a:effectLst/>
                <a:latin typeface="+mn-lt"/>
                <a:ea typeface="+mn-ea"/>
                <a:cs typeface="+mn-cs"/>
              </a:rPr>
              <a:t>Emergency Nurses Association, 2019). </a:t>
            </a:r>
            <a:endParaRPr lang="en-US" dirty="0"/>
          </a:p>
        </p:txBody>
      </p:sp>
      <p:sp>
        <p:nvSpPr>
          <p:cNvPr id="4" name="Slide Number Placeholder 3"/>
          <p:cNvSpPr>
            <a:spLocks noGrp="1"/>
          </p:cNvSpPr>
          <p:nvPr>
            <p:ph type="sldNum" sz="quarter" idx="5"/>
          </p:nvPr>
        </p:nvSpPr>
        <p:spPr/>
        <p:txBody>
          <a:bodyPr/>
          <a:lstStyle/>
          <a:p>
            <a:fld id="{CAF9CB03-F02C-479C-92DE-0B6269CFC3CA}" type="slidenum">
              <a:rPr lang="en-US" smtClean="0"/>
              <a:t>4</a:t>
            </a:fld>
            <a:endParaRPr lang="en-US"/>
          </a:p>
        </p:txBody>
      </p:sp>
    </p:spTree>
    <p:extLst>
      <p:ext uri="{BB962C8B-B14F-4D97-AF65-F5344CB8AC3E}">
        <p14:creationId xmlns:p14="http://schemas.microsoft.com/office/powerpoint/2010/main" val="4249132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obstacles that may hinder ENA from achieving its objectives include lack of enough members to push through their agendas and sometimes convincing legislators and other government officials to support ENAs agendas can be a challenge (</a:t>
            </a:r>
            <a:r>
              <a:rPr lang="en-US" sz="1200" kern="1200" dirty="0" err="1">
                <a:solidFill>
                  <a:schemeClr val="tx1"/>
                </a:solidFill>
                <a:effectLst/>
                <a:latin typeface="+mn-lt"/>
                <a:ea typeface="+mn-ea"/>
                <a:cs typeface="+mn-cs"/>
              </a:rPr>
              <a:t>Oestberg</a:t>
            </a:r>
            <a:r>
              <a:rPr lang="en-US" sz="1200" kern="1200" dirty="0">
                <a:solidFill>
                  <a:schemeClr val="tx1"/>
                </a:solidFill>
                <a:effectLst/>
                <a:latin typeface="+mn-lt"/>
                <a:ea typeface="+mn-ea"/>
                <a:cs typeface="+mn-cs"/>
              </a:rPr>
              <a:t>, 2015)</a:t>
            </a:r>
            <a:r>
              <a:rPr lang="en-US" dirty="0"/>
              <a:t>. In addition, ENA sometimes lacks the necessary funds to support some of its programs such as continuing education for nurses and safety programs (</a:t>
            </a:r>
            <a:r>
              <a:rPr lang="en-US" sz="1200" kern="1200" dirty="0">
                <a:solidFill>
                  <a:schemeClr val="tx1"/>
                </a:solidFill>
                <a:effectLst/>
                <a:latin typeface="+mn-lt"/>
                <a:ea typeface="+mn-ea"/>
                <a:cs typeface="+mn-cs"/>
              </a:rPr>
              <a:t>Laskowski-Jones, 2016). </a:t>
            </a:r>
            <a:endParaRPr lang="en-US" dirty="0"/>
          </a:p>
        </p:txBody>
      </p:sp>
      <p:sp>
        <p:nvSpPr>
          <p:cNvPr id="4" name="Slide Number Placeholder 3"/>
          <p:cNvSpPr>
            <a:spLocks noGrp="1"/>
          </p:cNvSpPr>
          <p:nvPr>
            <p:ph type="sldNum" sz="quarter" idx="5"/>
          </p:nvPr>
        </p:nvSpPr>
        <p:spPr/>
        <p:txBody>
          <a:bodyPr/>
          <a:lstStyle/>
          <a:p>
            <a:fld id="{CAF9CB03-F02C-479C-92DE-0B6269CFC3CA}" type="slidenum">
              <a:rPr lang="en-US" smtClean="0"/>
              <a:t>5</a:t>
            </a:fld>
            <a:endParaRPr lang="en-US"/>
          </a:p>
        </p:txBody>
      </p:sp>
    </p:spTree>
    <p:extLst>
      <p:ext uri="{BB962C8B-B14F-4D97-AF65-F5344CB8AC3E}">
        <p14:creationId xmlns:p14="http://schemas.microsoft.com/office/powerpoint/2010/main" val="348908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897795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874E0B-C537-416A-A63F-ECF404BC78F0}"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1413161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1385483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466690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3069384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40282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664285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734751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137732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70887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874E0B-C537-416A-A63F-ECF404BC78F0}" type="datetimeFigureOut">
              <a:rPr lang="en-US" smtClean="0"/>
              <a:t>12/28/2019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4114729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874E0B-C537-416A-A63F-ECF404BC78F0}"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8882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874E0B-C537-416A-A63F-ECF404BC78F0}" type="datetimeFigureOut">
              <a:rPr lang="en-US" smtClean="0"/>
              <a:t>12/28/2019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230929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874E0B-C537-416A-A63F-ECF404BC78F0}" type="datetimeFigureOut">
              <a:rPr lang="en-US" smtClean="0"/>
              <a:t>12/28/2019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407043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874E0B-C537-416A-A63F-ECF404BC78F0}" type="datetimeFigureOut">
              <a:rPr lang="en-US" smtClean="0"/>
              <a:t>12/28/2019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48532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874E0B-C537-416A-A63F-ECF404BC78F0}"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327256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874E0B-C537-416A-A63F-ECF404BC78F0}" type="datetimeFigureOut">
              <a:rPr lang="en-US" smtClean="0"/>
              <a:t>12/28/2019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72347-2D2A-4175-84C8-1E7033E81D2B}" type="slidenum">
              <a:rPr lang="en-US" smtClean="0"/>
              <a:t>‹#›</a:t>
            </a:fld>
            <a:endParaRPr lang="en-US"/>
          </a:p>
        </p:txBody>
      </p:sp>
    </p:spTree>
    <p:extLst>
      <p:ext uri="{BB962C8B-B14F-4D97-AF65-F5344CB8AC3E}">
        <p14:creationId xmlns:p14="http://schemas.microsoft.com/office/powerpoint/2010/main" val="75416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4874E0B-C537-416A-A63F-ECF404BC78F0}" type="datetimeFigureOut">
              <a:rPr lang="en-US" smtClean="0"/>
              <a:t>12/28/2019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C672347-2D2A-4175-84C8-1E7033E81D2B}" type="slidenum">
              <a:rPr lang="en-US" smtClean="0"/>
              <a:t>‹#›</a:t>
            </a:fld>
            <a:endParaRPr lang="en-US"/>
          </a:p>
        </p:txBody>
      </p:sp>
    </p:spTree>
    <p:extLst>
      <p:ext uri="{BB962C8B-B14F-4D97-AF65-F5344CB8AC3E}">
        <p14:creationId xmlns:p14="http://schemas.microsoft.com/office/powerpoint/2010/main" val="366940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na.org/about/Pages/Default.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9BD3BB-DF40-47BD-B28F-DE24829C6E64}"/>
              </a:ext>
            </a:extLst>
          </p:cNvPr>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Interest Groups: Emergency Nurses Association</a:t>
            </a:r>
            <a:br>
              <a:rPr lang="en-US" dirty="0"/>
            </a:br>
            <a:r>
              <a:rPr lang="en-US" dirty="0"/>
              <a:t/>
            </a:r>
            <a:br>
              <a:rPr lang="en-US" dirty="0"/>
            </a:br>
            <a:endParaRPr lang="en-US" dirty="0"/>
          </a:p>
        </p:txBody>
      </p:sp>
    </p:spTree>
    <p:extLst>
      <p:ext uri="{BB962C8B-B14F-4D97-AF65-F5344CB8AC3E}">
        <p14:creationId xmlns:p14="http://schemas.microsoft.com/office/powerpoint/2010/main" val="1315349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31C48D-3CF1-4473-9DF4-50061812845F}"/>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xmlns="" id="{5B9C15BC-7327-4C3F-8B67-E3CE83106015}"/>
              </a:ext>
            </a:extLst>
          </p:cNvPr>
          <p:cNvSpPr>
            <a:spLocks noGrp="1"/>
          </p:cNvSpPr>
          <p:nvPr>
            <p:ph idx="1"/>
          </p:nvPr>
        </p:nvSpPr>
        <p:spPr/>
        <p:txBody>
          <a:bodyPr/>
          <a:lstStyle/>
          <a:p>
            <a:r>
              <a:rPr lang="en-US" sz="3200" dirty="0"/>
              <a:t>Emergency Nurses Association (ENA)</a:t>
            </a:r>
          </a:p>
          <a:p>
            <a:pPr lvl="1"/>
            <a:r>
              <a:rPr lang="en-US" dirty="0"/>
              <a:t>A national intradisciplinary specialty body for emergency nurses</a:t>
            </a:r>
          </a:p>
          <a:p>
            <a:pPr lvl="1"/>
            <a:r>
              <a:rPr lang="en-US" dirty="0"/>
              <a:t>ENA has members serving in federal advocacy groups </a:t>
            </a:r>
          </a:p>
          <a:p>
            <a:pPr lvl="1"/>
            <a:r>
              <a:rPr lang="en-US" dirty="0"/>
              <a:t>Advocates for patient safety </a:t>
            </a:r>
          </a:p>
          <a:p>
            <a:pPr lvl="1"/>
            <a:r>
              <a:rPr lang="en-US" dirty="0"/>
              <a:t>Advocates for excellence &amp; professionality in emergency nursing practice </a:t>
            </a:r>
          </a:p>
          <a:p>
            <a:endParaRPr lang="en-US" dirty="0"/>
          </a:p>
        </p:txBody>
      </p:sp>
    </p:spTree>
    <p:extLst>
      <p:ext uri="{BB962C8B-B14F-4D97-AF65-F5344CB8AC3E}">
        <p14:creationId xmlns:p14="http://schemas.microsoft.com/office/powerpoint/2010/main" val="316311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8D5150-06B4-4BDC-A474-4BE615D69385}"/>
              </a:ext>
            </a:extLst>
          </p:cNvPr>
          <p:cNvSpPr>
            <a:spLocks noGrp="1"/>
          </p:cNvSpPr>
          <p:nvPr>
            <p:ph type="title"/>
          </p:nvPr>
        </p:nvSpPr>
        <p:spPr/>
        <p:txBody>
          <a:bodyPr/>
          <a:lstStyle/>
          <a:p>
            <a:r>
              <a:rPr lang="en-US" dirty="0"/>
              <a:t>Emergency Nurses Association Voice at  Federal Level</a:t>
            </a:r>
          </a:p>
        </p:txBody>
      </p:sp>
      <p:sp>
        <p:nvSpPr>
          <p:cNvPr id="3" name="Content Placeholder 2">
            <a:extLst>
              <a:ext uri="{FF2B5EF4-FFF2-40B4-BE49-F238E27FC236}">
                <a16:creationId xmlns:a16="http://schemas.microsoft.com/office/drawing/2014/main" xmlns="" id="{69268093-4FE8-48B3-B30D-1C1945EAA4EA}"/>
              </a:ext>
            </a:extLst>
          </p:cNvPr>
          <p:cNvSpPr>
            <a:spLocks noGrp="1"/>
          </p:cNvSpPr>
          <p:nvPr>
            <p:ph idx="1"/>
          </p:nvPr>
        </p:nvSpPr>
        <p:spPr/>
        <p:txBody>
          <a:bodyPr>
            <a:normAutofit fontScale="85000" lnSpcReduction="20000"/>
          </a:bodyPr>
          <a:lstStyle/>
          <a:p>
            <a:r>
              <a:rPr lang="en-US" sz="3300" dirty="0"/>
              <a:t>ENA is an advocate on:</a:t>
            </a:r>
          </a:p>
          <a:p>
            <a:pPr lvl="1"/>
            <a:r>
              <a:rPr lang="en-US" dirty="0"/>
              <a:t>Regulatory &amp; legislative matters that affect emergency patients</a:t>
            </a:r>
          </a:p>
          <a:p>
            <a:pPr lvl="1"/>
            <a:r>
              <a:rPr lang="en-US" dirty="0"/>
              <a:t>Regulatory &amp; legislative matters affecting emergency nurses </a:t>
            </a:r>
          </a:p>
          <a:p>
            <a:r>
              <a:rPr lang="en-US" sz="3300" dirty="0"/>
              <a:t>ENA has a government relations team that:</a:t>
            </a:r>
          </a:p>
          <a:p>
            <a:pPr lvl="1"/>
            <a:r>
              <a:rPr lang="en-US" dirty="0"/>
              <a:t>Holds regular meetings with elected officials </a:t>
            </a:r>
          </a:p>
          <a:p>
            <a:pPr lvl="1"/>
            <a:r>
              <a:rPr lang="en-US" dirty="0"/>
              <a:t>Keeps tab on federal laws that affect emergency nurses &amp; patients</a:t>
            </a:r>
          </a:p>
          <a:p>
            <a:pPr lvl="1"/>
            <a:r>
              <a:rPr lang="en-US" dirty="0"/>
              <a:t>Takes part in law-making process for policies and programs that affect emergency nurses &amp; patients</a:t>
            </a:r>
          </a:p>
          <a:p>
            <a:pPr lvl="1"/>
            <a:r>
              <a:rPr lang="en-US" dirty="0"/>
              <a:t>Lobbies for solutions to emergency issues via the EN411 Action Network</a:t>
            </a:r>
          </a:p>
          <a:p>
            <a:endParaRPr lang="en-US" dirty="0"/>
          </a:p>
        </p:txBody>
      </p:sp>
    </p:spTree>
    <p:extLst>
      <p:ext uri="{BB962C8B-B14F-4D97-AF65-F5344CB8AC3E}">
        <p14:creationId xmlns:p14="http://schemas.microsoft.com/office/powerpoint/2010/main" val="1538893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9500DA-EAE2-4DCB-9F5B-18AE8DB4ABC8}"/>
              </a:ext>
            </a:extLst>
          </p:cNvPr>
          <p:cNvSpPr>
            <a:spLocks noGrp="1"/>
          </p:cNvSpPr>
          <p:nvPr>
            <p:ph type="title"/>
          </p:nvPr>
        </p:nvSpPr>
        <p:spPr/>
        <p:txBody>
          <a:bodyPr/>
          <a:lstStyle/>
          <a:p>
            <a:r>
              <a:rPr lang="en-US" dirty="0"/>
              <a:t>Emergency Nurses Association Voice at  National Level</a:t>
            </a:r>
          </a:p>
        </p:txBody>
      </p:sp>
      <p:sp>
        <p:nvSpPr>
          <p:cNvPr id="3" name="Content Placeholder 2">
            <a:extLst>
              <a:ext uri="{FF2B5EF4-FFF2-40B4-BE49-F238E27FC236}">
                <a16:creationId xmlns:a16="http://schemas.microsoft.com/office/drawing/2014/main" xmlns="" id="{B1FAF506-B97D-4317-9780-CD5BF374E56F}"/>
              </a:ext>
            </a:extLst>
          </p:cNvPr>
          <p:cNvSpPr>
            <a:spLocks noGrp="1"/>
          </p:cNvSpPr>
          <p:nvPr>
            <p:ph idx="1"/>
          </p:nvPr>
        </p:nvSpPr>
        <p:spPr/>
        <p:txBody>
          <a:bodyPr>
            <a:normAutofit lnSpcReduction="10000"/>
          </a:bodyPr>
          <a:lstStyle/>
          <a:p>
            <a:r>
              <a:rPr lang="en-US" dirty="0"/>
              <a:t>ENA tracks emergency nursing and medical laws within all 50 states</a:t>
            </a:r>
          </a:p>
          <a:p>
            <a:r>
              <a:rPr lang="en-US" dirty="0"/>
              <a:t>ENA works with leaders at state level to:</a:t>
            </a:r>
          </a:p>
          <a:p>
            <a:pPr lvl="1"/>
            <a:r>
              <a:rPr lang="en-US" dirty="0"/>
              <a:t>Identify &amp; advocate for law that support prevention of workplace violence and injury</a:t>
            </a:r>
          </a:p>
          <a:p>
            <a:pPr lvl="1"/>
            <a:r>
              <a:rPr lang="en-US" dirty="0"/>
              <a:t>Advocate for law addressing workforce matters like safe work environment, safe patient handling </a:t>
            </a:r>
          </a:p>
          <a:p>
            <a:r>
              <a:rPr lang="en-US" dirty="0"/>
              <a:t>Members of ENA participate in lawmaking process at state level </a:t>
            </a:r>
          </a:p>
          <a:p>
            <a:r>
              <a:rPr lang="en-US" dirty="0"/>
              <a:t>Guides development of polices regarding emergency healthcare  </a:t>
            </a:r>
          </a:p>
        </p:txBody>
      </p:sp>
    </p:spTree>
    <p:extLst>
      <p:ext uri="{BB962C8B-B14F-4D97-AF65-F5344CB8AC3E}">
        <p14:creationId xmlns:p14="http://schemas.microsoft.com/office/powerpoint/2010/main" val="357120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56DE7-49D0-4944-9B9F-3D59979DB5AF}"/>
              </a:ext>
            </a:extLst>
          </p:cNvPr>
          <p:cNvSpPr>
            <a:spLocks noGrp="1"/>
          </p:cNvSpPr>
          <p:nvPr>
            <p:ph type="title"/>
          </p:nvPr>
        </p:nvSpPr>
        <p:spPr/>
        <p:txBody>
          <a:bodyPr/>
          <a:lstStyle/>
          <a:p>
            <a:r>
              <a:rPr lang="en-US" dirty="0"/>
              <a:t>Key Obstacles </a:t>
            </a:r>
          </a:p>
        </p:txBody>
      </p:sp>
      <p:sp>
        <p:nvSpPr>
          <p:cNvPr id="3" name="Content Placeholder 2">
            <a:extLst>
              <a:ext uri="{FF2B5EF4-FFF2-40B4-BE49-F238E27FC236}">
                <a16:creationId xmlns:a16="http://schemas.microsoft.com/office/drawing/2014/main" xmlns="" id="{B0BD7E57-9BF1-4544-8DB8-D62EF23A5A2D}"/>
              </a:ext>
            </a:extLst>
          </p:cNvPr>
          <p:cNvSpPr>
            <a:spLocks noGrp="1"/>
          </p:cNvSpPr>
          <p:nvPr>
            <p:ph idx="1"/>
          </p:nvPr>
        </p:nvSpPr>
        <p:spPr/>
        <p:txBody>
          <a:bodyPr/>
          <a:lstStyle/>
          <a:p>
            <a:r>
              <a:rPr lang="en-US" sz="2800" dirty="0"/>
              <a:t>Lack of representatives in both local &amp; federal governments</a:t>
            </a:r>
          </a:p>
          <a:p>
            <a:r>
              <a:rPr lang="en-US" sz="2800" dirty="0"/>
              <a:t>Lack adequate of policies to guide  emergency nurses </a:t>
            </a:r>
          </a:p>
          <a:p>
            <a:r>
              <a:rPr lang="en-US" sz="2800" dirty="0"/>
              <a:t>Lack of adequate funds to support its programs/initiatives </a:t>
            </a:r>
          </a:p>
          <a:p>
            <a:endParaRPr lang="en-US" dirty="0"/>
          </a:p>
        </p:txBody>
      </p:sp>
    </p:spTree>
    <p:extLst>
      <p:ext uri="{BB962C8B-B14F-4D97-AF65-F5344CB8AC3E}">
        <p14:creationId xmlns:p14="http://schemas.microsoft.com/office/powerpoint/2010/main" val="553073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3E256F-B49C-4FB1-8A5A-61F4D1C0A086}"/>
              </a:ext>
            </a:extLst>
          </p:cNvPr>
          <p:cNvSpPr>
            <a:spLocks noGrp="1"/>
          </p:cNvSpPr>
          <p:nvPr>
            <p:ph type="title"/>
          </p:nvPr>
        </p:nvSpPr>
        <p:spPr/>
        <p:txBody>
          <a:bodyPr/>
          <a:lstStyle/>
          <a:p>
            <a:r>
              <a:rPr lang="en-US" dirty="0"/>
              <a:t>Spending </a:t>
            </a:r>
          </a:p>
        </p:txBody>
      </p:sp>
      <p:sp>
        <p:nvSpPr>
          <p:cNvPr id="3" name="Content Placeholder 2">
            <a:extLst>
              <a:ext uri="{FF2B5EF4-FFF2-40B4-BE49-F238E27FC236}">
                <a16:creationId xmlns:a16="http://schemas.microsoft.com/office/drawing/2014/main" xmlns="" id="{20DCD385-B049-491F-9836-C406F21F38F9}"/>
              </a:ext>
            </a:extLst>
          </p:cNvPr>
          <p:cNvSpPr>
            <a:spLocks noGrp="1"/>
          </p:cNvSpPr>
          <p:nvPr>
            <p:ph idx="1"/>
          </p:nvPr>
        </p:nvSpPr>
        <p:spPr/>
        <p:txBody>
          <a:bodyPr>
            <a:normAutofit/>
          </a:bodyPr>
          <a:lstStyle/>
          <a:p>
            <a:r>
              <a:rPr lang="en-US" dirty="0"/>
              <a:t>In 2019, ENA managed to lobby for $87,500 for Emergency Nurses</a:t>
            </a:r>
          </a:p>
          <a:p>
            <a:r>
              <a:rPr lang="en-US" dirty="0"/>
              <a:t>In 2018 ENA spent $158,500 in lobbying </a:t>
            </a:r>
          </a:p>
          <a:p>
            <a:r>
              <a:rPr lang="en-US" dirty="0"/>
              <a:t>In 2018, ENA Foundation awarded:</a:t>
            </a:r>
          </a:p>
          <a:p>
            <a:pPr lvl="1"/>
            <a:r>
              <a:rPr lang="en-US" dirty="0"/>
              <a:t>Above$435,000 for scholarships, research &amp; continuing education grants</a:t>
            </a:r>
          </a:p>
          <a:p>
            <a:pPr lvl="1"/>
            <a:r>
              <a:rPr lang="en-US" dirty="0"/>
              <a:t>50 conference scholarships to emergency nurses </a:t>
            </a:r>
          </a:p>
          <a:p>
            <a:pPr lvl="1"/>
            <a:r>
              <a:rPr lang="en-US" dirty="0"/>
              <a:t>89 educational scholarships to emergency nurses</a:t>
            </a:r>
          </a:p>
        </p:txBody>
      </p:sp>
    </p:spTree>
    <p:extLst>
      <p:ext uri="{BB962C8B-B14F-4D97-AF65-F5344CB8AC3E}">
        <p14:creationId xmlns:p14="http://schemas.microsoft.com/office/powerpoint/2010/main" val="274628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0A17B5-4829-4AE3-94B6-C7FCE59BBA07}"/>
              </a:ext>
            </a:extLst>
          </p:cNvPr>
          <p:cNvSpPr>
            <a:spLocks noGrp="1"/>
          </p:cNvSpPr>
          <p:nvPr>
            <p:ph type="title"/>
          </p:nvPr>
        </p:nvSpPr>
        <p:spPr/>
        <p:txBody>
          <a:bodyPr/>
          <a:lstStyle/>
          <a:p>
            <a:r>
              <a:rPr lang="en-US" sz="4400" dirty="0"/>
              <a:t>Conclusion</a:t>
            </a:r>
            <a:r>
              <a:rPr lang="en-US" dirty="0"/>
              <a:t> </a:t>
            </a:r>
          </a:p>
        </p:txBody>
      </p:sp>
      <p:sp>
        <p:nvSpPr>
          <p:cNvPr id="3" name="Content Placeholder 2">
            <a:extLst>
              <a:ext uri="{FF2B5EF4-FFF2-40B4-BE49-F238E27FC236}">
                <a16:creationId xmlns:a16="http://schemas.microsoft.com/office/drawing/2014/main" xmlns="" id="{A0119ACF-AE31-457E-955F-7631CFC82E9D}"/>
              </a:ext>
            </a:extLst>
          </p:cNvPr>
          <p:cNvSpPr>
            <a:spLocks noGrp="1"/>
          </p:cNvSpPr>
          <p:nvPr>
            <p:ph idx="1"/>
          </p:nvPr>
        </p:nvSpPr>
        <p:spPr/>
        <p:txBody>
          <a:bodyPr/>
          <a:lstStyle/>
          <a:p>
            <a:r>
              <a:rPr lang="en-US" dirty="0"/>
              <a:t>ENA a leading and dominant influencer in regulatory &amp; legislative issues that affect emergency nursing &amp; healthcare</a:t>
            </a:r>
          </a:p>
          <a:p>
            <a:r>
              <a:rPr lang="en-US" dirty="0"/>
              <a:t>ENA ensures voices of emergency nurse are heard</a:t>
            </a:r>
          </a:p>
          <a:p>
            <a:r>
              <a:rPr lang="en-US" dirty="0"/>
              <a:t>ENA represents patients, nurses &amp; the society through advocacy groups </a:t>
            </a:r>
          </a:p>
          <a:p>
            <a:pPr marL="0" indent="0">
              <a:buNone/>
            </a:pPr>
            <a:endParaRPr lang="en-US" dirty="0"/>
          </a:p>
        </p:txBody>
      </p:sp>
    </p:spTree>
    <p:extLst>
      <p:ext uri="{BB962C8B-B14F-4D97-AF65-F5344CB8AC3E}">
        <p14:creationId xmlns:p14="http://schemas.microsoft.com/office/powerpoint/2010/main" val="203283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972FB1-D495-4BD8-8F3B-F431470EFD72}"/>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xmlns="" id="{C893F01E-3CB1-419B-B305-EC4322F32299}"/>
              </a:ext>
            </a:extLst>
          </p:cNvPr>
          <p:cNvSpPr>
            <a:spLocks noGrp="1"/>
          </p:cNvSpPr>
          <p:nvPr>
            <p:ph idx="1"/>
          </p:nvPr>
        </p:nvSpPr>
        <p:spPr/>
        <p:txBody>
          <a:bodyPr>
            <a:normAutofit fontScale="92500" lnSpcReduction="10000"/>
          </a:bodyPr>
          <a:lstStyle/>
          <a:p>
            <a:r>
              <a:rPr lang="en-US" dirty="0"/>
              <a:t>Emergency Nurses Association. (2019). government relations.</a:t>
            </a:r>
            <a:r>
              <a:rPr lang="en-US" i="1" dirty="0"/>
              <a:t> </a:t>
            </a:r>
            <a:r>
              <a:rPr lang="en-US" dirty="0"/>
              <a:t>Retrieved from https://www.ena.org/#advocacy-policy</a:t>
            </a:r>
            <a:endParaRPr lang="en-US" b="1" dirty="0"/>
          </a:p>
          <a:p>
            <a:r>
              <a:rPr lang="en-US" dirty="0"/>
              <a:t>Emergency Nurses Association (ENA). (2015b). </a:t>
            </a:r>
            <a:r>
              <a:rPr lang="en-US" i="1" dirty="0"/>
              <a:t>Mission statement. </a:t>
            </a:r>
            <a:r>
              <a:rPr lang="en-US" dirty="0"/>
              <a:t>Retrieved from </a:t>
            </a:r>
            <a:r>
              <a:rPr lang="en-US" u="sng" dirty="0">
                <a:hlinkClick r:id="rId2"/>
              </a:rPr>
              <a:t>https://www.ena.org/about/Pages/Default.aspx</a:t>
            </a:r>
            <a:endParaRPr lang="en-US" dirty="0"/>
          </a:p>
          <a:p>
            <a:r>
              <a:rPr lang="en-US" dirty="0"/>
              <a:t>Laskowski-Jones L. (2016). The emergency nurse as a professional. </a:t>
            </a:r>
            <a:r>
              <a:rPr lang="en-US" i="1" dirty="0"/>
              <a:t>Reflections of Nursing Leadership</a:t>
            </a:r>
            <a:r>
              <a:rPr lang="en-US" dirty="0"/>
              <a:t>. 1(1).</a:t>
            </a:r>
            <a:endParaRPr lang="en-US" b="1" dirty="0"/>
          </a:p>
          <a:p>
            <a:r>
              <a:rPr lang="en-US" dirty="0" err="1"/>
              <a:t>Oestberg</a:t>
            </a:r>
            <a:r>
              <a:rPr lang="en-US" dirty="0"/>
              <a:t>, F. (2015). Policy and politics: Why nurses should get involved. </a:t>
            </a:r>
            <a:r>
              <a:rPr lang="en-US" i="1" dirty="0"/>
              <a:t>Nursing, 42</a:t>
            </a:r>
            <a:r>
              <a:rPr lang="en-US" dirty="0"/>
              <a:t>(12), </a:t>
            </a:r>
            <a:r>
              <a:rPr lang="en-US"/>
              <a:t>46–49.</a:t>
            </a:r>
            <a:endParaRPr lang="en-US" dirty="0"/>
          </a:p>
        </p:txBody>
      </p:sp>
    </p:spTree>
    <p:extLst>
      <p:ext uri="{BB962C8B-B14F-4D97-AF65-F5344CB8AC3E}">
        <p14:creationId xmlns:p14="http://schemas.microsoft.com/office/powerpoint/2010/main" val="35855822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291</TotalTime>
  <Words>620</Words>
  <Application>Microsoft Office PowerPoint</Application>
  <PresentationFormat>Custom</PresentationFormat>
  <Paragraphs>51</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Parallax</vt:lpstr>
      <vt:lpstr>          Interest Groups: Emergency Nurses Association  </vt:lpstr>
      <vt:lpstr>Introduction </vt:lpstr>
      <vt:lpstr>Emergency Nurses Association Voice at  Federal Level</vt:lpstr>
      <vt:lpstr>Emergency Nurses Association Voice at  National Level</vt:lpstr>
      <vt:lpstr>Key Obstacles </vt:lpstr>
      <vt:lpstr>Spending </vt:lpstr>
      <vt:lpstr>Conclusion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25</cp:revision>
  <dcterms:created xsi:type="dcterms:W3CDTF">2019-09-25T10:31:19Z</dcterms:created>
  <dcterms:modified xsi:type="dcterms:W3CDTF">2019-12-28T13:06:27Z</dcterms:modified>
</cp:coreProperties>
</file>